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1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395" r:id="rId3"/>
    <p:sldId id="320" r:id="rId4"/>
    <p:sldId id="321" r:id="rId5"/>
    <p:sldId id="322" r:id="rId6"/>
    <p:sldId id="327" r:id="rId7"/>
    <p:sldId id="391" r:id="rId8"/>
    <p:sldId id="324" r:id="rId9"/>
    <p:sldId id="392" r:id="rId10"/>
    <p:sldId id="325" r:id="rId11"/>
    <p:sldId id="393" r:id="rId12"/>
    <p:sldId id="394" r:id="rId13"/>
    <p:sldId id="326" r:id="rId14"/>
    <p:sldId id="338" r:id="rId15"/>
    <p:sldId id="328" r:id="rId16"/>
    <p:sldId id="329" r:id="rId17"/>
    <p:sldId id="330" r:id="rId18"/>
    <p:sldId id="331" r:id="rId19"/>
    <p:sldId id="339" r:id="rId20"/>
    <p:sldId id="340" r:id="rId21"/>
    <p:sldId id="342" r:id="rId22"/>
    <p:sldId id="343" r:id="rId23"/>
    <p:sldId id="390" r:id="rId24"/>
    <p:sldId id="332" r:id="rId25"/>
    <p:sldId id="425" r:id="rId26"/>
    <p:sldId id="426" r:id="rId27"/>
    <p:sldId id="427" r:id="rId28"/>
    <p:sldId id="428" r:id="rId29"/>
    <p:sldId id="429" r:id="rId30"/>
    <p:sldId id="431" r:id="rId31"/>
    <p:sldId id="430" r:id="rId32"/>
    <p:sldId id="433" r:id="rId33"/>
    <p:sldId id="434" r:id="rId34"/>
    <p:sldId id="432" r:id="rId35"/>
    <p:sldId id="436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37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  <p:sldId id="413" r:id="rId54"/>
    <p:sldId id="414" r:id="rId55"/>
    <p:sldId id="415" r:id="rId56"/>
    <p:sldId id="416" r:id="rId57"/>
    <p:sldId id="417" r:id="rId58"/>
    <p:sldId id="418" r:id="rId59"/>
    <p:sldId id="419" r:id="rId60"/>
    <p:sldId id="420" r:id="rId61"/>
    <p:sldId id="421" r:id="rId62"/>
    <p:sldId id="422" r:id="rId63"/>
    <p:sldId id="423" r:id="rId64"/>
    <p:sldId id="438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2D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9" autoAdjust="0"/>
    <p:restoredTop sz="94660"/>
  </p:normalViewPr>
  <p:slideViewPr>
    <p:cSldViewPr snapToObjects="1">
      <p:cViewPr>
        <p:scale>
          <a:sx n="112" d="100"/>
          <a:sy n="112" d="100"/>
        </p:scale>
        <p:origin x="-19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689351-3A6D-414B-B0B9-C9FD4413A8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04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F21F5-D567-4AAC-A95A-4CE21A4EB22C}" type="slidenum">
              <a:rPr lang="en-US"/>
              <a:pPr/>
              <a:t>1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6E15CB-5C94-4D79-A9EB-DB2E327768C6}" type="slidenum">
              <a:rPr lang="en-US"/>
              <a:pPr/>
              <a:t>3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A41CE-A7A6-49AD-AC00-FF402407A6DF}" type="slidenum">
              <a:rPr lang="en-US"/>
              <a:pPr/>
              <a:t>4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EF0AC5-97C1-44A2-8C20-A8FD603B3248}" type="slidenum">
              <a:rPr lang="en-US"/>
              <a:pPr/>
              <a:t>5</a:t>
            </a:fld>
            <a:endParaRPr lang="en-US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5BB260-846A-42BB-92B3-BA50472316D5}" type="slidenum">
              <a:rPr lang="en-US"/>
              <a:pPr/>
              <a:t>6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36EA4-143E-41B5-8221-C4EAF5A108D1}" type="slidenum">
              <a:rPr lang="en-US"/>
              <a:pPr/>
              <a:t>8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F98ED9-CF78-418F-9F8D-59A2EE93192A}" type="slidenum">
              <a:rPr lang="en-US"/>
              <a:pPr/>
              <a:t>10</a:t>
            </a:fld>
            <a:endParaRPr lang="en-US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E1D7C6-653B-4DA6-A126-ED70D12D42FF}" type="slidenum">
              <a:rPr lang="en-US"/>
              <a:pPr/>
              <a:t>13</a:t>
            </a:fld>
            <a:endParaRPr lang="en-US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B3E48-7B5A-48CB-8987-F6F468D2DF22}" type="slidenum">
              <a:rPr lang="en-US"/>
              <a:pPr/>
              <a:t>14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2316EC-9110-48BE-9672-48480EEC9A76}" type="slidenum">
              <a:rPr lang="en-US"/>
              <a:pPr/>
              <a:t>15</a:t>
            </a:fld>
            <a:endParaRPr lang="en-US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9D0AF4-4A7E-461E-9F6A-4A7D2AAEDCDE}" type="slidenum">
              <a:rPr lang="en-US"/>
              <a:pPr/>
              <a:t>16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9F544A-4751-4164-8B9B-482FDAB5FFE0}" type="slidenum">
              <a:rPr lang="en-US"/>
              <a:pPr/>
              <a:t>17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D833B8-36B9-4512-B2C5-CB90DEBEE9E0}" type="slidenum">
              <a:rPr lang="en-US"/>
              <a:pPr/>
              <a:t>18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6CA31-58CC-494E-8D9D-CA7B981607B1}" type="slidenum">
              <a:rPr lang="en-US"/>
              <a:pPr/>
              <a:t>19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5F6A8-C74C-4886-B892-11870B7E282A}" type="slidenum">
              <a:rPr lang="en-US"/>
              <a:pPr/>
              <a:t>20</a:t>
            </a:fld>
            <a:endParaRPr 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66F4E-4345-401D-B4FE-245F7FCD6792}" type="slidenum">
              <a:rPr lang="en-US"/>
              <a:pPr/>
              <a:t>21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E65EE-F47E-48B7-8212-F983E5020DF9}" type="slidenum">
              <a:rPr lang="en-US"/>
              <a:pPr/>
              <a:t>22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DD61C-13E2-4402-97E1-A7FB38DE8C56}" type="slidenum">
              <a:rPr lang="en-US"/>
              <a:pPr/>
              <a:t>24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71C5FD3-4913-414A-BC80-C7D903BE92FD}" type="slidenum">
              <a:rPr lang="en-US"/>
              <a:pPr eaLnBrk="1" hangingPunct="1"/>
              <a:t>36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D8406B5-5474-F441-AB10-1ECD2CFA2281}" type="slidenum">
              <a:rPr lang="en-US"/>
              <a:pPr eaLnBrk="1" hangingPunct="1"/>
              <a:t>37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C79C315-A62D-A348-B881-E120D44D1923}" type="slidenum">
              <a:rPr lang="en-US"/>
              <a:pPr eaLnBrk="1" hangingPunct="1"/>
              <a:t>38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77C9AB0-3AC9-094E-81D4-158392A7CE92}" type="slidenum">
              <a:rPr lang="en-US"/>
              <a:pPr eaLnBrk="1" hangingPunct="1"/>
              <a:t>39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ADFCE3-224B-1E49-95D3-18ECC6C0A4A0}" type="slidenum">
              <a:rPr lang="en-US"/>
              <a:pPr eaLnBrk="1" hangingPunct="1"/>
              <a:t>40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CDC0729-ED8E-8E4D-BB2F-E09EB1CA81C8}" type="slidenum">
              <a:rPr lang="en-US"/>
              <a:pPr eaLnBrk="1" hangingPunct="1"/>
              <a:t>41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202B733-F482-3F42-AB3D-00B59E6FEF16}" type="slidenum">
              <a:rPr lang="en-US"/>
              <a:pPr eaLnBrk="1" hangingPunct="1"/>
              <a:t>42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C500531-BF91-B14A-A6F1-0F2941324D55}" type="slidenum">
              <a:rPr lang="en-US"/>
              <a:pPr eaLnBrk="1" hangingPunct="1"/>
              <a:t>44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D6E5D5-0AD4-9148-956A-BA88614F3177}" type="slidenum">
              <a:rPr lang="en-US"/>
              <a:pPr eaLnBrk="1" hangingPunct="1"/>
              <a:t>45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27121C8-DC79-3E4E-A558-6A908840778C}" type="slidenum">
              <a:rPr lang="en-US"/>
              <a:pPr eaLnBrk="1" hangingPunct="1"/>
              <a:t>46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DB86ED2-E487-3A41-A88B-ACCB5AAE72E0}" type="slidenum">
              <a:rPr lang="en-US"/>
              <a:pPr eaLnBrk="1" hangingPunct="1"/>
              <a:t>47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31AE281-FC03-8D46-BE7A-087A24BB8233}" type="slidenum">
              <a:rPr lang="en-US"/>
              <a:pPr eaLnBrk="1" hangingPunct="1"/>
              <a:t>48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7C37F4A-CBA6-884B-B71C-E7B32A58A0E5}" type="slidenum">
              <a:rPr lang="en-US"/>
              <a:pPr eaLnBrk="1" hangingPunct="1"/>
              <a:t>49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6757533-C560-D742-AA97-A0D28EC41A34}" type="slidenum">
              <a:rPr lang="en-US"/>
              <a:pPr eaLnBrk="1" hangingPunct="1"/>
              <a:t>50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5F80DD8-2FE4-A649-900D-063C53590C26}" type="slidenum">
              <a:rPr lang="en-US"/>
              <a:pPr eaLnBrk="1" hangingPunct="1"/>
              <a:t>51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D79BA0E-168A-6949-AAB6-0748F6BDD09D}" type="slidenum">
              <a:rPr lang="en-US"/>
              <a:pPr eaLnBrk="1" hangingPunct="1"/>
              <a:t>52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9BAF6FE-6C0E-6B47-B933-F07B2E8FB3A0}" type="slidenum">
              <a:rPr lang="en-US"/>
              <a:pPr eaLnBrk="1" hangingPunct="1"/>
              <a:t>53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C227156-DB09-5A48-A544-1ED11CF21D2C}" type="slidenum">
              <a:rPr lang="en-US"/>
              <a:pPr eaLnBrk="1" hangingPunct="1"/>
              <a:t>54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8B75500-798E-BC4E-8CD8-031C43111EA6}" type="slidenum">
              <a:rPr lang="en-US"/>
              <a:pPr eaLnBrk="1" hangingPunct="1"/>
              <a:t>55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26D947C-BA93-E241-87D6-3B1EBC8E6650}" type="slidenum">
              <a:rPr lang="en-US"/>
              <a:pPr eaLnBrk="1" hangingPunct="1"/>
              <a:t>56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548FE13-4FE2-F542-9A16-54872FCA5E7D}" type="slidenum">
              <a:rPr lang="en-US"/>
              <a:pPr eaLnBrk="1" hangingPunct="1"/>
              <a:t>57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AE10F8F-2360-244A-AC14-B112CDCFFA2D}" type="slidenum">
              <a:rPr lang="en-US"/>
              <a:pPr eaLnBrk="1" hangingPunct="1"/>
              <a:t>58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FBD7278-0895-EA4F-96CA-71F2E3A2D5D4}" type="slidenum">
              <a:rPr lang="en-US"/>
              <a:pPr eaLnBrk="1" hangingPunct="1"/>
              <a:t>59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60FF926-0461-0346-AB68-15A3A175C790}" type="slidenum">
              <a:rPr lang="en-US"/>
              <a:pPr eaLnBrk="1" hangingPunct="1"/>
              <a:t>60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9FF135-CA8C-1C44-ADFF-3DBDFDE97439}" type="slidenum">
              <a:rPr lang="en-US"/>
              <a:pPr eaLnBrk="1" hangingPunct="1"/>
              <a:t>61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20498FC-E9E1-7D43-85D6-5B70669E3731}" type="slidenum">
              <a:rPr lang="en-US"/>
              <a:pPr eaLnBrk="1" hangingPunct="1"/>
              <a:t>62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9D4D5DF-BD6D-A749-8CB7-6DEE05B9B409}" type="slidenum">
              <a:rPr lang="en-US"/>
              <a:pPr eaLnBrk="1" hangingPunct="1"/>
              <a:t>63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937C-4AD7-46AE-B514-B67A138C2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FAEE-8FFD-46F4-9D8A-BA35D678C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DB294-CA94-4E5C-9ACA-0D59DAB4B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37F35-E4FA-44EF-86EB-36E8EA9E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0E219-23E8-4E9F-8A20-3C9512946E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6AF5BA-F7CE-4998-BAE2-87D97039CB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6F4B-4ED4-422B-BC1A-3CE08EE0C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3C9CC7A-2C33-476E-9266-BA5C8D1843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77006-8CCE-4359-B78A-8C1A3CD98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ABA9-A8A3-4CA3-90F7-DFCBF80FD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6834-7041-4BA7-B53B-D8DB77659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86836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51816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816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F4D7471-B4B6-41C7-8BE8-66941FCF9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e texto em cima do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86836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8229600" cy="25146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3886200"/>
            <a:ext cx="8229600" cy="25146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60CA3CB-68DF-EA4D-9E29-44C988824D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68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6738EC1-4CE3-4221-BD26-AEE85151C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4" r:id="rId13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34811" y="645024"/>
            <a:ext cx="7684697" cy="2301240"/>
          </a:xfrm>
        </p:spPr>
        <p:txBody>
          <a:bodyPr/>
          <a:lstStyle/>
          <a:p>
            <a:pPr algn="ctr"/>
            <a:r>
              <a:rPr lang="pt-BR" smtClean="0"/>
              <a:t>Regressão </a:t>
            </a:r>
            <a:r>
              <a:rPr lang="pt-BR" smtClean="0"/>
              <a:t>Múltipla</a:t>
            </a:r>
            <a:endParaRPr lang="pt-BR" dirty="0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>
          <a:xfrm>
            <a:off x="1007604" y="621209"/>
            <a:ext cx="7754112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pt-BR" sz="2000" dirty="0">
              <a:solidFill>
                <a:srgbClr val="002D00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7478" y="2168860"/>
            <a:ext cx="7775354" cy="2630315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Análise de dados. Tópico </a:t>
            </a:r>
            <a:r>
              <a:rPr lang="pt-BR" dirty="0" smtClean="0"/>
              <a:t>2</a:t>
            </a:r>
            <a:endParaRPr lang="pt-BR" dirty="0"/>
          </a:p>
          <a:p>
            <a:pPr algn="l"/>
            <a:r>
              <a:rPr lang="pt-BR" dirty="0"/>
              <a:t>Prof. Dr. Ricardo Primi &amp; Prof. Dr. Fabian Javier Marin Rueda</a:t>
            </a:r>
          </a:p>
          <a:p>
            <a:pPr algn="l"/>
            <a:endParaRPr lang="pt-BR" dirty="0"/>
          </a:p>
          <a:p>
            <a:pPr algn="l"/>
            <a:r>
              <a:rPr lang="pt-BR" dirty="0" smtClean="0"/>
              <a:t>Adaptado </a:t>
            </a:r>
            <a:r>
              <a:rPr lang="pt-BR" dirty="0"/>
              <a:t>de </a:t>
            </a:r>
          </a:p>
          <a:p>
            <a:pPr algn="l"/>
            <a:r>
              <a:rPr lang="pt-BR" dirty="0"/>
              <a:t>Gregory J. Meyer, </a:t>
            </a:r>
            <a:r>
              <a:rPr lang="pt-BR" dirty="0" err="1"/>
              <a:t>University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Toledo, USA; Apresentação na Universidade e São Francisco, São Paulo, Brasil</a:t>
            </a:r>
            <a:br>
              <a:rPr lang="pt-BR" dirty="0"/>
            </a:br>
            <a:r>
              <a:rPr lang="pt-BR" dirty="0"/>
              <a:t>31 Julho, 2007</a:t>
            </a:r>
          </a:p>
          <a:p>
            <a:pPr algn="l"/>
            <a:endParaRPr lang="pt-B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Conceitos até aqui 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sz="2400" dirty="0" smtClean="0"/>
              <a:t>Escore </a:t>
            </a:r>
            <a:r>
              <a:rPr lang="pt-BR" sz="2400" dirty="0" err="1" smtClean="0"/>
              <a:t>z</a:t>
            </a:r>
            <a:endParaRPr lang="pt-BR" sz="2400" dirty="0" smtClean="0"/>
          </a:p>
          <a:p>
            <a:r>
              <a:rPr lang="pt-BR" sz="2400" dirty="0" smtClean="0"/>
              <a:t>Variância/covariância</a:t>
            </a:r>
          </a:p>
          <a:p>
            <a:r>
              <a:rPr lang="pt-BR" sz="2400" dirty="0" smtClean="0"/>
              <a:t>Correlação</a:t>
            </a:r>
          </a:p>
          <a:p>
            <a:r>
              <a:rPr lang="pt-BR" sz="2400" dirty="0" smtClean="0"/>
              <a:t>Equação da reta: </a:t>
            </a:r>
            <a:r>
              <a:rPr lang="pt-BR" sz="2400" dirty="0" err="1" smtClean="0"/>
              <a:t>intercept</a:t>
            </a:r>
            <a:r>
              <a:rPr lang="pt-BR" sz="2400" dirty="0" smtClean="0"/>
              <a:t> e </a:t>
            </a:r>
            <a:r>
              <a:rPr lang="pt-BR" sz="2400" dirty="0" err="1" smtClean="0"/>
              <a:t>slope</a:t>
            </a:r>
            <a:endParaRPr lang="pt-BR" sz="2400" dirty="0" smtClean="0"/>
          </a:p>
          <a:p>
            <a:r>
              <a:rPr lang="pt-BR" sz="2400" dirty="0" smtClean="0"/>
              <a:t>VD e VI</a:t>
            </a:r>
          </a:p>
          <a:p>
            <a:r>
              <a:rPr lang="pt-BR" sz="2400" dirty="0" smtClean="0"/>
              <a:t>Variância total, Variância residual, variância da regressão</a:t>
            </a:r>
          </a:p>
          <a:p>
            <a:r>
              <a:rPr lang="pt-BR" sz="2400" dirty="0" smtClean="0"/>
              <a:t>Proporção de variância explicada</a:t>
            </a:r>
          </a:p>
          <a:p>
            <a:r>
              <a:rPr lang="pt-BR" sz="2400" dirty="0" smtClean="0"/>
              <a:t>Graus de liberdade</a:t>
            </a:r>
          </a:p>
          <a:p>
            <a:r>
              <a:rPr lang="pt-BR" sz="2400" dirty="0" err="1" smtClean="0"/>
              <a:t>F</a:t>
            </a:r>
            <a:endParaRPr lang="pt-BR" sz="2400" dirty="0" smtClean="0"/>
          </a:p>
          <a:p>
            <a:r>
              <a:rPr lang="pt-BR" sz="2400" dirty="0" smtClean="0"/>
              <a:t>Identificar os conceitos na saída do SPSS</a:t>
            </a:r>
          </a:p>
          <a:p>
            <a:endParaRPr lang="pt-BR" sz="2400" dirty="0" smtClean="0"/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59704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Regressão Múltipla</a:t>
            </a:r>
            <a:endParaRPr lang="pt-BR" dirty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985178" cy="482286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sz="2800" dirty="0" smtClean="0"/>
              <a:t>Prever 1a VD de múltiplas </a:t>
            </a:r>
            <a:r>
              <a:rPr lang="pt-BR" sz="2800" dirty="0" err="1" smtClean="0"/>
              <a:t>VI’s</a:t>
            </a:r>
            <a:endParaRPr lang="pt-BR" sz="2800" dirty="0" smtClean="0"/>
          </a:p>
          <a:p>
            <a:pPr lvl="1">
              <a:lnSpc>
                <a:spcPct val="80000"/>
              </a:lnSpc>
            </a:pPr>
            <a:r>
              <a:rPr lang="pt-BR" sz="2400" dirty="0" smtClean="0"/>
              <a:t>VD = </a:t>
            </a:r>
            <a:r>
              <a:rPr lang="pt-BR" sz="2400" i="1" dirty="0" smtClean="0"/>
              <a:t>Y</a:t>
            </a:r>
            <a:endParaRPr lang="pt-BR" sz="2400" dirty="0" smtClean="0"/>
          </a:p>
          <a:p>
            <a:pPr lvl="1">
              <a:lnSpc>
                <a:spcPct val="80000"/>
              </a:lnSpc>
            </a:pPr>
            <a:r>
              <a:rPr lang="pt-BR" sz="2400" dirty="0" err="1" smtClean="0"/>
              <a:t>VIs</a:t>
            </a:r>
            <a:r>
              <a:rPr lang="pt-BR" sz="2400" dirty="0" smtClean="0"/>
              <a:t> =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1</a:t>
            </a:r>
            <a:r>
              <a:rPr lang="pt-BR" sz="2400" dirty="0" smtClean="0"/>
              <a:t>,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2</a:t>
            </a:r>
            <a:r>
              <a:rPr lang="pt-BR" sz="2400" dirty="0" smtClean="0"/>
              <a:t>,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3</a:t>
            </a:r>
            <a:r>
              <a:rPr lang="pt-BR" sz="2400" dirty="0" smtClean="0"/>
              <a:t>,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4</a:t>
            </a:r>
            <a:r>
              <a:rPr lang="pt-BR" sz="2400" dirty="0" smtClean="0"/>
              <a:t>, …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P</a:t>
            </a:r>
            <a:endParaRPr lang="pt-BR" sz="2400" dirty="0" smtClean="0"/>
          </a:p>
          <a:p>
            <a:pPr lvl="1">
              <a:lnSpc>
                <a:spcPct val="80000"/>
              </a:lnSpc>
            </a:pPr>
            <a:endParaRPr lang="pt-BR" sz="2400" i="1" dirty="0" smtClean="0"/>
          </a:p>
          <a:p>
            <a:pPr>
              <a:lnSpc>
                <a:spcPct val="80000"/>
              </a:lnSpc>
            </a:pPr>
            <a:r>
              <a:rPr lang="pt-BR" sz="2800" i="1" dirty="0" smtClean="0"/>
              <a:t>Y</a:t>
            </a:r>
            <a:r>
              <a:rPr lang="pt-BR" sz="2800" dirty="0" smtClean="0"/>
              <a:t> = Critério</a:t>
            </a:r>
          </a:p>
          <a:p>
            <a:pPr lvl="1">
              <a:lnSpc>
                <a:spcPct val="80000"/>
              </a:lnSpc>
            </a:pPr>
            <a:r>
              <a:rPr lang="pt-BR" sz="2400" dirty="0" smtClean="0"/>
              <a:t>Não é necessariamente uma VD verdadeira</a:t>
            </a:r>
          </a:p>
          <a:p>
            <a:pPr lvl="1">
              <a:lnSpc>
                <a:spcPct val="80000"/>
              </a:lnSpc>
            </a:pPr>
            <a:r>
              <a:rPr lang="pt-BR" sz="2400" dirty="0" smtClean="0"/>
              <a:t>Deve ser contínua (dimensional)</a:t>
            </a:r>
          </a:p>
          <a:p>
            <a:pPr lvl="2">
              <a:lnSpc>
                <a:spcPct val="80000"/>
              </a:lnSpc>
            </a:pPr>
            <a:r>
              <a:rPr lang="pt-BR" sz="2000" dirty="0" smtClean="0"/>
              <a:t>Para </a:t>
            </a:r>
            <a:r>
              <a:rPr lang="pt-BR" sz="2000" dirty="0" err="1" smtClean="0"/>
              <a:t>VD’s</a:t>
            </a:r>
            <a:r>
              <a:rPr lang="pt-BR" sz="2000" dirty="0" smtClean="0"/>
              <a:t> dicotômicas há a regressão logística</a:t>
            </a:r>
          </a:p>
          <a:p>
            <a:pPr>
              <a:lnSpc>
                <a:spcPct val="80000"/>
              </a:lnSpc>
            </a:pPr>
            <a:r>
              <a:rPr lang="pt-BR" sz="2800" i="1" dirty="0" err="1" smtClean="0"/>
              <a:t>X</a:t>
            </a:r>
            <a:r>
              <a:rPr lang="pt-BR" sz="2800" dirty="0" err="1" smtClean="0"/>
              <a:t>s</a:t>
            </a:r>
            <a:r>
              <a:rPr lang="pt-BR" sz="2800" dirty="0" smtClean="0"/>
              <a:t> = </a:t>
            </a:r>
            <a:r>
              <a:rPr lang="pt-BR" sz="2800" dirty="0" err="1" smtClean="0"/>
              <a:t>Preditores</a:t>
            </a:r>
            <a:endParaRPr lang="pt-BR" sz="2800" dirty="0" smtClean="0"/>
          </a:p>
          <a:p>
            <a:pPr lvl="1">
              <a:lnSpc>
                <a:spcPct val="80000"/>
              </a:lnSpc>
            </a:pPr>
            <a:r>
              <a:rPr lang="pt-BR" sz="2400" dirty="0" smtClean="0"/>
              <a:t>Não são necessariamente </a:t>
            </a:r>
            <a:r>
              <a:rPr lang="pt-BR" sz="2400" dirty="0" err="1" smtClean="0"/>
              <a:t>VI’s</a:t>
            </a:r>
            <a:r>
              <a:rPr lang="pt-BR" sz="2400" dirty="0" smtClean="0"/>
              <a:t> verdadeiras</a:t>
            </a:r>
          </a:p>
          <a:p>
            <a:pPr lvl="1">
              <a:lnSpc>
                <a:spcPct val="80000"/>
              </a:lnSpc>
            </a:pPr>
            <a:r>
              <a:rPr lang="pt-BR" sz="2400" dirty="0" smtClean="0"/>
              <a:t>Pode ser dimensional e dicotômica (</a:t>
            </a:r>
            <a:r>
              <a:rPr lang="pt-BR" sz="2400" dirty="0" err="1" smtClean="0"/>
              <a:t>dummy</a:t>
            </a:r>
            <a:r>
              <a:rPr lang="pt-BR" sz="2400" dirty="0" smtClean="0"/>
              <a:t>, 0 e 1)</a:t>
            </a:r>
          </a:p>
          <a:p>
            <a:pPr lvl="1">
              <a:lnSpc>
                <a:spcPct val="80000"/>
              </a:lnSpc>
            </a:pPr>
            <a:endParaRPr lang="pt-BR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Regressão Múltipla</a:t>
            </a:r>
            <a:endParaRPr lang="pt-BR" dirty="0"/>
          </a:p>
        </p:txBody>
      </p:sp>
      <p:sp>
        <p:nvSpPr>
          <p:cNvPr id="1792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Objetivo típico: </a:t>
            </a:r>
          </a:p>
          <a:p>
            <a:pPr lvl="1"/>
            <a:r>
              <a:rPr lang="pt-BR" dirty="0" smtClean="0"/>
              <a:t>Melhorar a previsão de </a:t>
            </a:r>
            <a:r>
              <a:rPr lang="pt-BR" i="1" dirty="0" smtClean="0"/>
              <a:t>Y</a:t>
            </a:r>
            <a:endParaRPr lang="pt-BR" dirty="0" smtClean="0"/>
          </a:p>
          <a:p>
            <a:r>
              <a:rPr lang="pt-BR" dirty="0" smtClean="0"/>
              <a:t>Objetivos alternativos: </a:t>
            </a:r>
          </a:p>
          <a:p>
            <a:pPr lvl="1"/>
            <a:r>
              <a:rPr lang="pt-BR" dirty="0" smtClean="0"/>
              <a:t>Determinar o melhor </a:t>
            </a:r>
            <a:r>
              <a:rPr lang="pt-BR" dirty="0" err="1" smtClean="0"/>
              <a:t>preditor</a:t>
            </a:r>
            <a:r>
              <a:rPr lang="pt-BR" dirty="0" smtClean="0"/>
              <a:t> ou conjunto de </a:t>
            </a:r>
            <a:r>
              <a:rPr lang="pt-BR" dirty="0" err="1" smtClean="0"/>
              <a:t>preditores</a:t>
            </a:r>
            <a:endParaRPr lang="pt-BR" dirty="0" smtClean="0"/>
          </a:p>
          <a:p>
            <a:pPr lvl="1"/>
            <a:r>
              <a:rPr lang="pt-BR" dirty="0" smtClean="0"/>
              <a:t>Identificar o conjunto mais parcimonioso de </a:t>
            </a:r>
            <a:r>
              <a:rPr lang="pt-BR" dirty="0" err="1" smtClean="0"/>
              <a:t>preditores</a:t>
            </a:r>
            <a:endParaRPr lang="pt-BR" dirty="0" smtClean="0"/>
          </a:p>
          <a:p>
            <a:pPr lvl="1"/>
            <a:r>
              <a:rPr lang="pt-BR" dirty="0" smtClean="0"/>
              <a:t>Avaliar a “validade incremental"</a:t>
            </a:r>
          </a:p>
          <a:p>
            <a:pPr lvl="2"/>
            <a:r>
              <a:rPr lang="pt-BR" i="1" dirty="0" smtClean="0"/>
              <a:t>Um nova variável que estamos interessados (novo teste sendo validado) melhora a capacidade preditiva em relação às variáveis (testes) alternativas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Regressão Múltipla</a:t>
            </a:r>
            <a:endParaRPr lang="pt-BR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sz="2800" dirty="0" smtClean="0"/>
              <a:t>Equação de previsão</a:t>
            </a:r>
          </a:p>
          <a:p>
            <a:pPr lvl="1">
              <a:buFontTx/>
              <a:buNone/>
            </a:pPr>
            <a:r>
              <a:rPr lang="pt-BR" sz="2400" i="1" dirty="0" smtClean="0">
                <a:cs typeface="Arial" charset="0"/>
              </a:rPr>
              <a:t>Ŷ</a:t>
            </a:r>
            <a:r>
              <a:rPr lang="pt-BR" sz="2400" dirty="0" smtClean="0"/>
              <a:t> = </a:t>
            </a:r>
            <a:r>
              <a:rPr lang="pt-BR" sz="2400" i="1" dirty="0" smtClean="0"/>
              <a:t>b</a:t>
            </a:r>
            <a:r>
              <a:rPr lang="pt-BR" sz="2400" i="1" baseline="-25000" dirty="0" smtClean="0"/>
              <a:t>0</a:t>
            </a:r>
            <a:r>
              <a:rPr lang="pt-BR" sz="2400" dirty="0" smtClean="0"/>
              <a:t>+ </a:t>
            </a:r>
            <a:r>
              <a:rPr lang="pt-BR" sz="2400" i="1" dirty="0" smtClean="0"/>
              <a:t>b</a:t>
            </a:r>
            <a:r>
              <a:rPr lang="pt-BR" sz="2400" i="1" baseline="-25000" dirty="0" smtClean="0"/>
              <a:t>1</a:t>
            </a:r>
            <a:r>
              <a:rPr lang="pt-BR" sz="2400" i="1" dirty="0" smtClean="0"/>
              <a:t>X</a:t>
            </a:r>
            <a:r>
              <a:rPr lang="pt-BR" sz="2400" i="1" baseline="-25000" dirty="0" smtClean="0"/>
              <a:t>1</a:t>
            </a:r>
            <a:r>
              <a:rPr lang="pt-BR" sz="2400" i="1" dirty="0" smtClean="0"/>
              <a:t> + b</a:t>
            </a:r>
            <a:r>
              <a:rPr lang="pt-BR" sz="2400" i="1" baseline="-25000" dirty="0" smtClean="0"/>
              <a:t>2</a:t>
            </a:r>
            <a:r>
              <a:rPr lang="pt-BR" sz="2400" i="1" dirty="0" smtClean="0"/>
              <a:t>X</a:t>
            </a:r>
            <a:r>
              <a:rPr lang="pt-BR" sz="2400" i="1" baseline="-25000" dirty="0" smtClean="0"/>
              <a:t>2</a:t>
            </a:r>
            <a:r>
              <a:rPr lang="pt-BR" sz="2400" i="1" dirty="0" smtClean="0"/>
              <a:t> + b</a:t>
            </a:r>
            <a:r>
              <a:rPr lang="pt-BR" sz="2400" i="1" baseline="-25000" dirty="0" smtClean="0"/>
              <a:t>3</a:t>
            </a:r>
            <a:r>
              <a:rPr lang="pt-BR" sz="2400" i="1" dirty="0" smtClean="0"/>
              <a:t>X</a:t>
            </a:r>
            <a:r>
              <a:rPr lang="pt-BR" sz="2400" i="1" baseline="-25000" dirty="0" smtClean="0"/>
              <a:t>3</a:t>
            </a:r>
            <a:r>
              <a:rPr lang="pt-BR" sz="2400" i="1" dirty="0" smtClean="0"/>
              <a:t> + … </a:t>
            </a:r>
            <a:r>
              <a:rPr lang="pt-BR" sz="2400" i="1" dirty="0" err="1" smtClean="0"/>
              <a:t>b</a:t>
            </a:r>
            <a:r>
              <a:rPr lang="pt-BR" sz="2400" i="1" baseline="-25000" dirty="0" err="1" smtClean="0"/>
              <a:t>P</a:t>
            </a:r>
            <a:r>
              <a:rPr lang="pt-BR" sz="2400" i="1" dirty="0" err="1" smtClean="0"/>
              <a:t>X</a:t>
            </a:r>
            <a:r>
              <a:rPr lang="pt-BR" sz="2400" i="1" baseline="-25000" dirty="0" err="1" smtClean="0"/>
              <a:t>P</a:t>
            </a:r>
            <a:endParaRPr lang="pt-BR" sz="2400" i="1" baseline="-25000" dirty="0" smtClean="0"/>
          </a:p>
          <a:p>
            <a:r>
              <a:rPr lang="pt-BR" sz="2800" dirty="0" smtClean="0"/>
              <a:t>“Melhor" equação, que, da mesma forma, minimiza os erros, definidos como:</a:t>
            </a:r>
          </a:p>
          <a:p>
            <a:pPr algn="ctr">
              <a:buFontTx/>
              <a:buNone/>
            </a:pPr>
            <a:r>
              <a:rPr lang="pt-BR" sz="2800" dirty="0" err="1" smtClean="0">
                <a:cs typeface="Arial" charset="0"/>
              </a:rPr>
              <a:t>SS</a:t>
            </a:r>
            <a:r>
              <a:rPr lang="pt-BR" sz="2800" baseline="-25000" dirty="0" err="1" smtClean="0">
                <a:cs typeface="Arial" charset="0"/>
              </a:rPr>
              <a:t>Residual</a:t>
            </a:r>
            <a:r>
              <a:rPr lang="pt-BR" sz="2800" dirty="0" smtClean="0">
                <a:cs typeface="Arial" charset="0"/>
              </a:rPr>
              <a:t> = ∑(</a:t>
            </a:r>
            <a:r>
              <a:rPr lang="pt-BR" sz="2800" i="1" dirty="0" smtClean="0">
                <a:cs typeface="Arial" charset="0"/>
              </a:rPr>
              <a:t>Y</a:t>
            </a:r>
            <a:r>
              <a:rPr lang="pt-BR" sz="2800" dirty="0" smtClean="0">
                <a:cs typeface="Arial" charset="0"/>
              </a:rPr>
              <a:t> – </a:t>
            </a:r>
            <a:r>
              <a:rPr lang="pt-BR" sz="2800" i="1" dirty="0" smtClean="0">
                <a:cs typeface="Arial" charset="0"/>
              </a:rPr>
              <a:t>Ŷ</a:t>
            </a:r>
            <a:r>
              <a:rPr lang="pt-BR" sz="2800" dirty="0" smtClean="0">
                <a:cs typeface="Arial" charset="0"/>
              </a:rPr>
              <a:t>)</a:t>
            </a:r>
            <a:r>
              <a:rPr lang="pt-BR" sz="2800" baseline="30000" dirty="0" smtClean="0">
                <a:cs typeface="Arial" charset="0"/>
              </a:rPr>
              <a:t>2</a:t>
            </a:r>
            <a:endParaRPr lang="pt-BR" sz="2800" dirty="0" smtClean="0">
              <a:cs typeface="Arial" charset="0"/>
            </a:endParaRPr>
          </a:p>
          <a:p>
            <a:pPr lvl="1">
              <a:buFontTx/>
              <a:buNone/>
            </a:pPr>
            <a:r>
              <a:rPr lang="pt-BR" sz="2400" dirty="0" smtClean="0"/>
              <a:t>onde: </a:t>
            </a:r>
            <a:r>
              <a:rPr lang="pt-BR" sz="2400" i="1" dirty="0" smtClean="0">
                <a:cs typeface="Arial" charset="0"/>
              </a:rPr>
              <a:t>Y</a:t>
            </a:r>
            <a:r>
              <a:rPr lang="pt-BR" sz="2400" dirty="0" smtClean="0">
                <a:cs typeface="Arial" charset="0"/>
              </a:rPr>
              <a:t> = escores no critério observados </a:t>
            </a:r>
            <a:r>
              <a:rPr lang="pt-BR" sz="2400" i="1" dirty="0" smtClean="0">
                <a:cs typeface="Arial" charset="0"/>
              </a:rPr>
              <a:t>Ŷ</a:t>
            </a:r>
            <a:r>
              <a:rPr lang="pt-BR" sz="2400" dirty="0" smtClean="0">
                <a:cs typeface="Arial" charset="0"/>
              </a:rPr>
              <a:t> = escores no critério previstos</a:t>
            </a:r>
          </a:p>
          <a:p>
            <a:r>
              <a:rPr lang="pt-BR" sz="2800" dirty="0" err="1" smtClean="0">
                <a:cs typeface="Arial" charset="0"/>
              </a:rPr>
              <a:t>SS</a:t>
            </a:r>
            <a:r>
              <a:rPr lang="pt-BR" sz="2800" baseline="-25000" dirty="0" err="1" smtClean="0">
                <a:cs typeface="Arial" charset="0"/>
              </a:rPr>
              <a:t>Residual</a:t>
            </a:r>
            <a:r>
              <a:rPr lang="pt-BR" sz="2800" dirty="0" smtClean="0">
                <a:cs typeface="Arial" charset="0"/>
              </a:rPr>
              <a:t> da mesma forma, indica a extensão em que a previsão não corresponde aos dados observados</a:t>
            </a:r>
          </a:p>
          <a:p>
            <a:r>
              <a:rPr lang="pt-BR" sz="2800" dirty="0" smtClean="0"/>
              <a:t>Mas essa </a:t>
            </a:r>
            <a:r>
              <a:rPr lang="pt-BR" sz="2800" smtClean="0"/>
              <a:t>análise está em </a:t>
            </a:r>
            <a:r>
              <a:rPr lang="pt-BR" sz="2800" dirty="0" smtClean="0"/>
              <a:t>um espaço multidimensional</a:t>
            </a:r>
          </a:p>
          <a:p>
            <a:pPr lvl="1"/>
            <a:r>
              <a:rPr lang="pt-BR" sz="2400" dirty="0" smtClean="0"/>
              <a:t>3</a:t>
            </a:r>
            <a:r>
              <a:rPr lang="pt-BR" sz="2400" baseline="30000" dirty="0" smtClean="0"/>
              <a:t>+</a:t>
            </a:r>
            <a:r>
              <a:rPr lang="pt-BR" sz="2400" dirty="0" smtClean="0"/>
              <a:t> dimensões (e.g., pelo menos </a:t>
            </a:r>
            <a:r>
              <a:rPr lang="pt-BR" sz="2400" i="1" dirty="0" smtClean="0"/>
              <a:t>Y</a:t>
            </a:r>
            <a:r>
              <a:rPr lang="pt-BR" sz="2400" dirty="0" smtClean="0"/>
              <a:t>,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1</a:t>
            </a:r>
            <a:r>
              <a:rPr lang="pt-BR" sz="2400" dirty="0" smtClean="0"/>
              <a:t>, e </a:t>
            </a:r>
            <a:r>
              <a:rPr lang="pt-BR" sz="2400" i="1" dirty="0" smtClean="0"/>
              <a:t>X</a:t>
            </a:r>
            <a:r>
              <a:rPr lang="pt-BR" sz="2400" baseline="-25000" dirty="0" smtClean="0"/>
              <a:t>2</a:t>
            </a:r>
            <a:r>
              <a:rPr lang="pt-BR" sz="2400" dirty="0" smtClean="0"/>
              <a:t>)</a:t>
            </a:r>
          </a:p>
          <a:p>
            <a:pPr lvl="1"/>
            <a:r>
              <a:rPr lang="pt-BR" sz="2400" dirty="0" smtClean="0"/>
              <a:t>A “reta de regressão” é agora uma “superfície de regressão”.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Exemplo de Regressão Múltipla</a:t>
            </a:r>
            <a:endParaRPr lang="pt-BR" dirty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ENEM </a:t>
            </a:r>
            <a:r>
              <a:rPr lang="pt-BR" dirty="0" err="1" smtClean="0"/>
              <a:t>vs</a:t>
            </a:r>
            <a:r>
              <a:rPr lang="pt-BR" dirty="0" smtClean="0"/>
              <a:t> ENADE</a:t>
            </a:r>
          </a:p>
          <a:p>
            <a:pPr lvl="1"/>
            <a:r>
              <a:rPr lang="pt-BR" dirty="0" smtClean="0"/>
              <a:t>Curso de Biologia</a:t>
            </a:r>
          </a:p>
          <a:p>
            <a:pPr lvl="1"/>
            <a:r>
              <a:rPr lang="pt-BR" dirty="0" smtClean="0"/>
              <a:t>ENADE dos concluintes de 2005</a:t>
            </a:r>
          </a:p>
          <a:p>
            <a:pPr lvl="1"/>
            <a:r>
              <a:rPr lang="pt-BR" dirty="0" smtClean="0"/>
              <a:t>ENEM de 2000 e 2001</a:t>
            </a:r>
          </a:p>
          <a:p>
            <a:pPr lvl="1"/>
            <a:endParaRPr lang="pt-B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8" y="404664"/>
            <a:ext cx="6971836" cy="584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59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80578"/>
            <a:ext cx="6912768" cy="5791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53" y="368660"/>
            <a:ext cx="7201666" cy="603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0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73" y="152636"/>
            <a:ext cx="7272808" cy="60934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97" y="260649"/>
            <a:ext cx="6997683" cy="58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1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636" y="440668"/>
            <a:ext cx="6934671" cy="581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91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Objetivos da regressão múltipla</a:t>
            </a:r>
            <a:endParaRPr lang="pt-BR" dirty="0"/>
          </a:p>
        </p:txBody>
      </p:sp>
      <p:grpSp>
        <p:nvGrpSpPr>
          <p:cNvPr id="189443" name="Group 3"/>
          <p:cNvGrpSpPr>
            <a:grpSpLocks/>
          </p:cNvGrpSpPr>
          <p:nvPr/>
        </p:nvGrpSpPr>
        <p:grpSpPr bwMode="auto">
          <a:xfrm>
            <a:off x="3200400" y="1103313"/>
            <a:ext cx="2590800" cy="2478087"/>
            <a:chOff x="2016" y="695"/>
            <a:chExt cx="1632" cy="1561"/>
          </a:xfrm>
        </p:grpSpPr>
        <p:sp>
          <p:nvSpPr>
            <p:cNvPr id="189444" name="Oval 4"/>
            <p:cNvSpPr>
              <a:spLocks noChangeArrowheads="1"/>
            </p:cNvSpPr>
            <p:nvPr/>
          </p:nvSpPr>
          <p:spPr bwMode="auto">
            <a:xfrm>
              <a:off x="2016" y="720"/>
              <a:ext cx="1632" cy="15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89445" name="Text Box 5"/>
            <p:cNvSpPr txBox="1">
              <a:spLocks noChangeArrowheads="1"/>
            </p:cNvSpPr>
            <p:nvPr/>
          </p:nvSpPr>
          <p:spPr bwMode="auto">
            <a:xfrm>
              <a:off x="2716" y="695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Y</a:t>
              </a:r>
            </a:p>
          </p:txBody>
        </p:sp>
      </p:grpSp>
      <p:grpSp>
        <p:nvGrpSpPr>
          <p:cNvPr id="189446" name="Group 6"/>
          <p:cNvGrpSpPr>
            <a:grpSpLocks/>
          </p:cNvGrpSpPr>
          <p:nvPr/>
        </p:nvGrpSpPr>
        <p:grpSpPr bwMode="auto">
          <a:xfrm>
            <a:off x="1752600" y="1143000"/>
            <a:ext cx="2590800" cy="2438400"/>
            <a:chOff x="1104" y="720"/>
            <a:chExt cx="1632" cy="1536"/>
          </a:xfrm>
        </p:grpSpPr>
        <p:sp>
          <p:nvSpPr>
            <p:cNvPr id="189447" name="Oval 7"/>
            <p:cNvSpPr>
              <a:spLocks noChangeArrowheads="1"/>
            </p:cNvSpPr>
            <p:nvPr/>
          </p:nvSpPr>
          <p:spPr bwMode="auto">
            <a:xfrm>
              <a:off x="1104" y="720"/>
              <a:ext cx="1632" cy="15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89448" name="Text Box 8"/>
            <p:cNvSpPr txBox="1">
              <a:spLocks noChangeArrowheads="1"/>
            </p:cNvSpPr>
            <p:nvPr/>
          </p:nvSpPr>
          <p:spPr bwMode="auto">
            <a:xfrm>
              <a:off x="1142" y="1319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1</a:t>
              </a:r>
              <a:endParaRPr lang="en-US" i="1"/>
            </a:p>
          </p:txBody>
        </p:sp>
        <p:sp>
          <p:nvSpPr>
            <p:cNvPr id="189449" name="Text Box 9"/>
            <p:cNvSpPr txBox="1">
              <a:spLocks noChangeArrowheads="1"/>
            </p:cNvSpPr>
            <p:nvPr/>
          </p:nvSpPr>
          <p:spPr bwMode="auto">
            <a:xfrm>
              <a:off x="2256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</p:grpSp>
      <p:grpSp>
        <p:nvGrpSpPr>
          <p:cNvPr id="189450" name="Group 10"/>
          <p:cNvGrpSpPr>
            <a:grpSpLocks/>
          </p:cNvGrpSpPr>
          <p:nvPr/>
        </p:nvGrpSpPr>
        <p:grpSpPr bwMode="auto">
          <a:xfrm>
            <a:off x="3200400" y="2362200"/>
            <a:ext cx="2590800" cy="2438400"/>
            <a:chOff x="2016" y="1488"/>
            <a:chExt cx="1632" cy="1536"/>
          </a:xfrm>
        </p:grpSpPr>
        <p:sp>
          <p:nvSpPr>
            <p:cNvPr id="189451" name="Oval 11"/>
            <p:cNvSpPr>
              <a:spLocks noChangeArrowheads="1"/>
            </p:cNvSpPr>
            <p:nvPr/>
          </p:nvSpPr>
          <p:spPr bwMode="auto">
            <a:xfrm>
              <a:off x="2016" y="1488"/>
              <a:ext cx="1632" cy="15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89452" name="Text Box 12"/>
            <p:cNvSpPr txBox="1">
              <a:spLocks noChangeArrowheads="1"/>
            </p:cNvSpPr>
            <p:nvPr/>
          </p:nvSpPr>
          <p:spPr bwMode="auto">
            <a:xfrm>
              <a:off x="2711" y="2745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2</a:t>
              </a:r>
              <a:endParaRPr lang="en-US" i="1"/>
            </a:p>
          </p:txBody>
        </p:sp>
        <p:sp>
          <p:nvSpPr>
            <p:cNvPr id="189453" name="Text Box 13"/>
            <p:cNvSpPr txBox="1">
              <a:spLocks noChangeArrowheads="1"/>
            </p:cNvSpPr>
            <p:nvPr/>
          </p:nvSpPr>
          <p:spPr bwMode="auto">
            <a:xfrm>
              <a:off x="2352" y="165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189454" name="Text Box 14"/>
            <p:cNvSpPr txBox="1">
              <a:spLocks noChangeArrowheads="1"/>
            </p:cNvSpPr>
            <p:nvPr/>
          </p:nvSpPr>
          <p:spPr bwMode="auto">
            <a:xfrm>
              <a:off x="2688" y="1977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</p:grpSp>
      <p:grpSp>
        <p:nvGrpSpPr>
          <p:cNvPr id="189455" name="Group 15"/>
          <p:cNvGrpSpPr>
            <a:grpSpLocks/>
          </p:cNvGrpSpPr>
          <p:nvPr/>
        </p:nvGrpSpPr>
        <p:grpSpPr bwMode="auto">
          <a:xfrm>
            <a:off x="4572000" y="1143000"/>
            <a:ext cx="2590800" cy="2438400"/>
            <a:chOff x="2880" y="720"/>
            <a:chExt cx="1632" cy="1536"/>
          </a:xfrm>
        </p:grpSpPr>
        <p:sp>
          <p:nvSpPr>
            <p:cNvPr id="189456" name="Oval 16"/>
            <p:cNvSpPr>
              <a:spLocks noChangeArrowheads="1"/>
            </p:cNvSpPr>
            <p:nvPr/>
          </p:nvSpPr>
          <p:spPr bwMode="auto">
            <a:xfrm>
              <a:off x="2880" y="720"/>
              <a:ext cx="1632" cy="15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89457" name="Text Box 17"/>
            <p:cNvSpPr txBox="1">
              <a:spLocks noChangeArrowheads="1"/>
            </p:cNvSpPr>
            <p:nvPr/>
          </p:nvSpPr>
          <p:spPr bwMode="auto">
            <a:xfrm>
              <a:off x="4247" y="1392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3</a:t>
              </a:r>
              <a:endParaRPr lang="en-US" i="1"/>
            </a:p>
          </p:txBody>
        </p:sp>
        <p:sp>
          <p:nvSpPr>
            <p:cNvPr id="189458" name="Text Box 18"/>
            <p:cNvSpPr txBox="1">
              <a:spLocks noChangeArrowheads="1"/>
            </p:cNvSpPr>
            <p:nvPr/>
          </p:nvSpPr>
          <p:spPr bwMode="auto">
            <a:xfrm>
              <a:off x="3216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</a:p>
          </p:txBody>
        </p:sp>
        <p:sp>
          <p:nvSpPr>
            <p:cNvPr id="189459" name="Text Box 19"/>
            <p:cNvSpPr txBox="1">
              <a:spLocks noChangeArrowheads="1"/>
            </p:cNvSpPr>
            <p:nvPr/>
          </p:nvSpPr>
          <p:spPr bwMode="auto">
            <a:xfrm>
              <a:off x="3168" y="168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</p:grpSp>
      <p:sp>
        <p:nvSpPr>
          <p:cNvPr id="189460" name="Rectangle 20"/>
          <p:cNvSpPr>
            <a:spLocks noChangeArrowheads="1"/>
          </p:cNvSpPr>
          <p:nvPr/>
        </p:nvSpPr>
        <p:spPr bwMode="auto">
          <a:xfrm>
            <a:off x="457200" y="510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2800" dirty="0" smtClean="0"/>
              <a:t>Explicar a variância em </a:t>
            </a:r>
            <a:r>
              <a:rPr lang="pt-BR" sz="2800" i="1" dirty="0" smtClean="0"/>
              <a:t>Y</a:t>
            </a:r>
            <a:endParaRPr lang="pt-BR" sz="2800" dirty="0" smtClean="0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pt-BR" sz="2400" dirty="0" smtClean="0"/>
              <a:t>Isto é, ter um modelo que prevê apuradamente os escores de Y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Para maximizar a previsão</a:t>
            </a:r>
            <a:endParaRPr lang="pt-BR" dirty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/>
              <a:t>Queremos </a:t>
            </a:r>
            <a:r>
              <a:rPr lang="pt-BR" sz="2800" dirty="0" err="1" smtClean="0"/>
              <a:t>preditores</a:t>
            </a:r>
            <a:r>
              <a:rPr lang="pt-BR" sz="2800" dirty="0" smtClean="0"/>
              <a:t> que se correlacionem fortemente com Y mas não com os outros </a:t>
            </a:r>
            <a:r>
              <a:rPr lang="pt-BR" sz="2800" dirty="0" err="1" smtClean="0"/>
              <a:t>Xs</a:t>
            </a:r>
            <a:endParaRPr lang="pt-BR" sz="2800" dirty="0" smtClean="0"/>
          </a:p>
          <a:p>
            <a:pPr>
              <a:lnSpc>
                <a:spcPct val="90000"/>
              </a:lnSpc>
            </a:pPr>
            <a:r>
              <a:rPr lang="pt-BR" sz="2800" dirty="0" smtClean="0"/>
              <a:t>Alta correlação entre </a:t>
            </a:r>
            <a:r>
              <a:rPr lang="pt-BR" sz="2800" i="1" dirty="0" err="1" smtClean="0"/>
              <a:t>X</a:t>
            </a:r>
            <a:r>
              <a:rPr lang="pt-BR" sz="2800" dirty="0" err="1" smtClean="0"/>
              <a:t>s</a:t>
            </a:r>
            <a:r>
              <a:rPr lang="pt-BR" sz="2800" dirty="0" smtClean="0"/>
              <a:t> = informação redundante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Conduz a problemas associados a </a:t>
            </a:r>
            <a:r>
              <a:rPr lang="pt-BR" sz="2800" dirty="0" err="1" smtClean="0"/>
              <a:t>multi</a:t>
            </a:r>
            <a:r>
              <a:rPr lang="pt-BR" sz="2800" dirty="0" smtClean="0"/>
              <a:t> colinearidade</a:t>
            </a:r>
            <a:endParaRPr lang="pt-BR" sz="2800" dirty="0"/>
          </a:p>
        </p:txBody>
      </p:sp>
      <p:grpSp>
        <p:nvGrpSpPr>
          <p:cNvPr id="214020" name="Group 4"/>
          <p:cNvGrpSpPr>
            <a:grpSpLocks/>
          </p:cNvGrpSpPr>
          <p:nvPr/>
        </p:nvGrpSpPr>
        <p:grpSpPr bwMode="auto">
          <a:xfrm>
            <a:off x="5257800" y="762000"/>
            <a:ext cx="3581400" cy="2667000"/>
            <a:chOff x="3312" y="480"/>
            <a:chExt cx="2256" cy="1680"/>
          </a:xfrm>
        </p:grpSpPr>
        <p:sp>
          <p:nvSpPr>
            <p:cNvPr id="214021" name="Text Box 5"/>
            <p:cNvSpPr txBox="1">
              <a:spLocks noChangeAspect="1" noChangeArrowheads="1"/>
            </p:cNvSpPr>
            <p:nvPr/>
          </p:nvSpPr>
          <p:spPr bwMode="auto">
            <a:xfrm>
              <a:off x="4391" y="1929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2</a:t>
              </a:r>
              <a:endParaRPr lang="en-US" i="1"/>
            </a:p>
          </p:txBody>
        </p:sp>
        <p:grpSp>
          <p:nvGrpSpPr>
            <p:cNvPr id="214022" name="Group 6"/>
            <p:cNvGrpSpPr>
              <a:grpSpLocks/>
            </p:cNvGrpSpPr>
            <p:nvPr/>
          </p:nvGrpSpPr>
          <p:grpSpPr bwMode="auto">
            <a:xfrm>
              <a:off x="3312" y="480"/>
              <a:ext cx="2256" cy="1379"/>
              <a:chOff x="3312" y="480"/>
              <a:chExt cx="2256" cy="1379"/>
            </a:xfrm>
          </p:grpSpPr>
          <p:sp>
            <p:nvSpPr>
              <p:cNvPr id="214023" name="Oval 7"/>
              <p:cNvSpPr>
                <a:spLocks noChangeAspect="1" noChangeArrowheads="1"/>
              </p:cNvSpPr>
              <p:nvPr/>
            </p:nvSpPr>
            <p:spPr bwMode="auto">
              <a:xfrm>
                <a:off x="4043" y="707"/>
                <a:ext cx="816" cy="76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14024" name="Text Box 8"/>
              <p:cNvSpPr txBox="1">
                <a:spLocks noChangeAspect="1" noChangeArrowheads="1"/>
              </p:cNvSpPr>
              <p:nvPr/>
            </p:nvSpPr>
            <p:spPr bwMode="auto">
              <a:xfrm>
                <a:off x="4388" y="480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i="1"/>
                  <a:t>Y</a:t>
                </a:r>
              </a:p>
            </p:txBody>
          </p:sp>
          <p:sp>
            <p:nvSpPr>
              <p:cNvPr id="214025" name="Oval 9"/>
              <p:cNvSpPr>
                <a:spLocks noChangeAspect="1" noChangeArrowheads="1"/>
              </p:cNvSpPr>
              <p:nvPr/>
            </p:nvSpPr>
            <p:spPr bwMode="auto">
              <a:xfrm>
                <a:off x="3587" y="707"/>
                <a:ext cx="816" cy="76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14026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3312" y="1007"/>
                <a:ext cx="26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i="1"/>
                  <a:t>X</a:t>
                </a:r>
                <a:r>
                  <a:rPr lang="en-US" baseline="-25000"/>
                  <a:t>1</a:t>
                </a:r>
                <a:endParaRPr lang="en-US" i="1"/>
              </a:p>
            </p:txBody>
          </p:sp>
          <p:sp>
            <p:nvSpPr>
              <p:cNvPr id="214027" name="Oval 11"/>
              <p:cNvSpPr>
                <a:spLocks noChangeAspect="1" noChangeArrowheads="1"/>
              </p:cNvSpPr>
              <p:nvPr/>
            </p:nvSpPr>
            <p:spPr bwMode="auto">
              <a:xfrm>
                <a:off x="4043" y="1091"/>
                <a:ext cx="816" cy="76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14028" name="Oval 12"/>
              <p:cNvSpPr>
                <a:spLocks noChangeAspect="1" noChangeArrowheads="1"/>
              </p:cNvSpPr>
              <p:nvPr/>
            </p:nvSpPr>
            <p:spPr bwMode="auto">
              <a:xfrm>
                <a:off x="4475" y="707"/>
                <a:ext cx="816" cy="76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14029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5303" y="1043"/>
                <a:ext cx="26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i="1"/>
                  <a:t>X</a:t>
                </a:r>
                <a:r>
                  <a:rPr lang="en-US" baseline="-25000"/>
                  <a:t>3</a:t>
                </a:r>
                <a:endParaRPr lang="en-US" i="1"/>
              </a:p>
            </p:txBody>
          </p:sp>
        </p:grpSp>
      </p:grpSp>
      <p:grpSp>
        <p:nvGrpSpPr>
          <p:cNvPr id="214030" name="Group 14"/>
          <p:cNvGrpSpPr>
            <a:grpSpLocks/>
          </p:cNvGrpSpPr>
          <p:nvPr/>
        </p:nvGrpSpPr>
        <p:grpSpPr bwMode="auto">
          <a:xfrm>
            <a:off x="5791200" y="3505200"/>
            <a:ext cx="2455863" cy="2362200"/>
            <a:chOff x="3360" y="2208"/>
            <a:chExt cx="1547" cy="1488"/>
          </a:xfrm>
        </p:grpSpPr>
        <p:sp>
          <p:nvSpPr>
            <p:cNvPr id="214031" name="Text Box 15"/>
            <p:cNvSpPr txBox="1">
              <a:spLocks noChangeAspect="1" noChangeArrowheads="1"/>
            </p:cNvSpPr>
            <p:nvPr/>
          </p:nvSpPr>
          <p:spPr bwMode="auto">
            <a:xfrm>
              <a:off x="3456" y="312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2</a:t>
              </a:r>
              <a:endParaRPr lang="en-US" i="1"/>
            </a:p>
          </p:txBody>
        </p:sp>
        <p:sp>
          <p:nvSpPr>
            <p:cNvPr id="214032" name="Oval 16"/>
            <p:cNvSpPr>
              <a:spLocks noChangeAspect="1" noChangeArrowheads="1"/>
            </p:cNvSpPr>
            <p:nvPr/>
          </p:nvSpPr>
          <p:spPr bwMode="auto">
            <a:xfrm>
              <a:off x="4091" y="2435"/>
              <a:ext cx="816" cy="7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14033" name="Text Box 17"/>
            <p:cNvSpPr txBox="1">
              <a:spLocks noChangeAspect="1" noChangeArrowheads="1"/>
            </p:cNvSpPr>
            <p:nvPr/>
          </p:nvSpPr>
          <p:spPr bwMode="auto">
            <a:xfrm>
              <a:off x="4436" y="2208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Y</a:t>
              </a:r>
            </a:p>
          </p:txBody>
        </p:sp>
        <p:sp>
          <p:nvSpPr>
            <p:cNvPr id="214034" name="Oval 18"/>
            <p:cNvSpPr>
              <a:spLocks noChangeAspect="1" noChangeArrowheads="1"/>
            </p:cNvSpPr>
            <p:nvPr/>
          </p:nvSpPr>
          <p:spPr bwMode="auto">
            <a:xfrm>
              <a:off x="3635" y="2435"/>
              <a:ext cx="816" cy="7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14035" name="Text Box 19"/>
            <p:cNvSpPr txBox="1">
              <a:spLocks noChangeAspect="1" noChangeArrowheads="1"/>
            </p:cNvSpPr>
            <p:nvPr/>
          </p:nvSpPr>
          <p:spPr bwMode="auto">
            <a:xfrm>
              <a:off x="3360" y="2735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1</a:t>
              </a:r>
              <a:endParaRPr lang="en-US" i="1"/>
            </a:p>
          </p:txBody>
        </p:sp>
        <p:sp>
          <p:nvSpPr>
            <p:cNvPr id="214036" name="Oval 20"/>
            <p:cNvSpPr>
              <a:spLocks noChangeAspect="1" noChangeArrowheads="1"/>
            </p:cNvSpPr>
            <p:nvPr/>
          </p:nvSpPr>
          <p:spPr bwMode="auto">
            <a:xfrm>
              <a:off x="3696" y="2544"/>
              <a:ext cx="816" cy="7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14037" name="Oval 21"/>
            <p:cNvSpPr>
              <a:spLocks noChangeAspect="1" noChangeArrowheads="1"/>
            </p:cNvSpPr>
            <p:nvPr/>
          </p:nvSpPr>
          <p:spPr bwMode="auto">
            <a:xfrm>
              <a:off x="3792" y="2640"/>
              <a:ext cx="816" cy="7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214038" name="Text Box 22"/>
            <p:cNvSpPr txBox="1">
              <a:spLocks noChangeAspect="1" noChangeArrowheads="1"/>
            </p:cNvSpPr>
            <p:nvPr/>
          </p:nvSpPr>
          <p:spPr bwMode="auto">
            <a:xfrm>
              <a:off x="3840" y="3465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X</a:t>
              </a:r>
              <a:r>
                <a:rPr lang="en-US" baseline="-25000"/>
                <a:t>3</a:t>
              </a:r>
              <a:endParaRPr lang="en-US" i="1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Exemplo de Regressão Múltipla</a:t>
            </a:r>
            <a:endParaRPr lang="pt-BR" dirty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pt-BR" sz="2400" dirty="0" smtClean="0"/>
              <a:t>ANOVA Tabela sumária (mesma que a anterior)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Partição da variância da VD</a:t>
            </a:r>
          </a:p>
          <a:p>
            <a:pPr lvl="2">
              <a:lnSpc>
                <a:spcPct val="90000"/>
              </a:lnSpc>
            </a:pPr>
            <a:r>
              <a:rPr lang="pt-BR" sz="1800" dirty="0" err="1" smtClean="0"/>
              <a:t>SS</a:t>
            </a:r>
            <a:r>
              <a:rPr lang="pt-BR" sz="1800" baseline="-25000" dirty="0" err="1" smtClean="0"/>
              <a:t>Total</a:t>
            </a:r>
            <a:r>
              <a:rPr lang="pt-BR" sz="1800" dirty="0" smtClean="0">
                <a:cs typeface="Arial" charset="0"/>
              </a:rPr>
              <a:t>= ∑(</a:t>
            </a:r>
            <a:r>
              <a:rPr lang="pt-BR" sz="1800" i="1" dirty="0" smtClean="0">
                <a:cs typeface="Arial" charset="0"/>
              </a:rPr>
              <a:t>Y</a:t>
            </a:r>
            <a:r>
              <a:rPr lang="pt-BR" sz="1800" dirty="0" smtClean="0">
                <a:cs typeface="Arial" charset="0"/>
              </a:rPr>
              <a:t> –</a:t>
            </a:r>
            <a:r>
              <a:rPr lang="pt-BR" sz="1800" i="1" dirty="0" smtClean="0">
                <a:cs typeface="Arial" charset="0"/>
              </a:rPr>
              <a:t>M</a:t>
            </a:r>
            <a:r>
              <a:rPr lang="pt-BR" sz="1800" i="1" baseline="-25000" dirty="0" smtClean="0">
                <a:cs typeface="Arial" charset="0"/>
              </a:rPr>
              <a:t>Y</a:t>
            </a:r>
            <a:r>
              <a:rPr lang="pt-BR" sz="1800" dirty="0" smtClean="0">
                <a:cs typeface="Arial" charset="0"/>
              </a:rPr>
              <a:t>)</a:t>
            </a:r>
            <a:r>
              <a:rPr lang="pt-BR" sz="1800" baseline="30000" dirty="0" smtClean="0">
                <a:cs typeface="Arial" charset="0"/>
              </a:rPr>
              <a:t>2</a:t>
            </a:r>
            <a:endParaRPr lang="pt-BR" sz="1800" dirty="0" smtClean="0">
              <a:cs typeface="Arial" charset="0"/>
            </a:endParaRPr>
          </a:p>
          <a:p>
            <a:pPr lvl="3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Distância de cada escore </a:t>
            </a:r>
            <a:r>
              <a:rPr lang="pt-BR" sz="1600" i="1" dirty="0" smtClean="0">
                <a:cs typeface="Arial" charset="0"/>
              </a:rPr>
              <a:t>Y  </a:t>
            </a:r>
            <a:r>
              <a:rPr lang="pt-BR" sz="1600" dirty="0" smtClean="0">
                <a:cs typeface="Arial" charset="0"/>
              </a:rPr>
              <a:t>da média de </a:t>
            </a:r>
            <a:r>
              <a:rPr lang="pt-BR" sz="1600" i="1" dirty="0" smtClean="0">
                <a:cs typeface="Arial" charset="0"/>
              </a:rPr>
              <a:t>Y</a:t>
            </a:r>
            <a:endParaRPr lang="pt-BR" sz="1600" dirty="0" smtClean="0">
              <a:cs typeface="Arial" charset="0"/>
            </a:endParaRPr>
          </a:p>
          <a:p>
            <a:pPr lvl="3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i.e., variância total da VD</a:t>
            </a:r>
          </a:p>
          <a:p>
            <a:pPr lvl="2">
              <a:lnSpc>
                <a:spcPct val="90000"/>
              </a:lnSpc>
            </a:pPr>
            <a:endParaRPr lang="pt-BR" sz="1800" dirty="0" smtClean="0"/>
          </a:p>
          <a:p>
            <a:pPr lvl="2">
              <a:lnSpc>
                <a:spcPct val="90000"/>
              </a:lnSpc>
            </a:pPr>
            <a:r>
              <a:rPr lang="pt-BR" sz="1800" dirty="0" err="1" smtClean="0"/>
              <a:t>S</a:t>
            </a:r>
            <a:r>
              <a:rPr lang="pt-BR" sz="1800" dirty="0" err="1" smtClean="0">
                <a:cs typeface="Arial" charset="0"/>
              </a:rPr>
              <a:t>S</a:t>
            </a:r>
            <a:r>
              <a:rPr lang="pt-BR" sz="1800" baseline="-25000" dirty="0" err="1" smtClean="0">
                <a:cs typeface="Arial" charset="0"/>
              </a:rPr>
              <a:t>Model</a:t>
            </a:r>
            <a:r>
              <a:rPr lang="pt-BR" sz="1800" dirty="0" smtClean="0">
                <a:cs typeface="Arial" charset="0"/>
              </a:rPr>
              <a:t> = ∑(</a:t>
            </a:r>
            <a:r>
              <a:rPr lang="pt-BR" sz="1800" i="1" dirty="0" smtClean="0">
                <a:cs typeface="Arial" charset="0"/>
              </a:rPr>
              <a:t>Ŷ</a:t>
            </a:r>
            <a:r>
              <a:rPr lang="pt-BR" sz="1800" dirty="0" smtClean="0">
                <a:cs typeface="Arial" charset="0"/>
              </a:rPr>
              <a:t> –</a:t>
            </a:r>
            <a:r>
              <a:rPr lang="pt-BR" sz="1800" i="1" dirty="0" smtClean="0">
                <a:cs typeface="Arial" charset="0"/>
              </a:rPr>
              <a:t>M</a:t>
            </a:r>
            <a:r>
              <a:rPr lang="pt-BR" sz="1800" i="1" baseline="-25000" dirty="0" smtClean="0">
                <a:cs typeface="Arial" charset="0"/>
              </a:rPr>
              <a:t>Y</a:t>
            </a:r>
            <a:r>
              <a:rPr lang="pt-BR" sz="1800" dirty="0" smtClean="0">
                <a:cs typeface="Arial" charset="0"/>
              </a:rPr>
              <a:t>)</a:t>
            </a:r>
            <a:r>
              <a:rPr lang="pt-BR" sz="1800" baseline="30000" dirty="0" smtClean="0">
                <a:cs typeface="Arial" charset="0"/>
              </a:rPr>
              <a:t>2</a:t>
            </a:r>
            <a:endParaRPr lang="pt-BR" sz="1800" dirty="0" smtClean="0">
              <a:cs typeface="Arial" charset="0"/>
            </a:endParaRPr>
          </a:p>
          <a:p>
            <a:pPr lvl="3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Distância dos escorres Y preditos (i.e., a superfície) da média de Y</a:t>
            </a:r>
            <a:endParaRPr lang="pt-BR" sz="1600" i="1" dirty="0" smtClean="0">
              <a:cs typeface="Arial" charset="0"/>
            </a:endParaRPr>
          </a:p>
          <a:p>
            <a:pPr lvl="3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Variância da VD explicada pelo modelo</a:t>
            </a:r>
          </a:p>
          <a:p>
            <a:pPr lvl="2">
              <a:lnSpc>
                <a:spcPct val="90000"/>
              </a:lnSpc>
            </a:pPr>
            <a:endParaRPr lang="pt-BR" sz="1800" dirty="0" smtClean="0"/>
          </a:p>
          <a:p>
            <a:pPr lvl="2">
              <a:lnSpc>
                <a:spcPct val="90000"/>
              </a:lnSpc>
            </a:pPr>
            <a:r>
              <a:rPr lang="pt-BR" sz="1800" dirty="0" err="1" smtClean="0"/>
              <a:t>S</a:t>
            </a:r>
            <a:r>
              <a:rPr lang="pt-BR" sz="1800" dirty="0" err="1" smtClean="0">
                <a:cs typeface="Arial" charset="0"/>
              </a:rPr>
              <a:t>S</a:t>
            </a:r>
            <a:r>
              <a:rPr lang="pt-BR" sz="1800" baseline="-25000" dirty="0" err="1" smtClean="0">
                <a:cs typeface="Arial" charset="0"/>
              </a:rPr>
              <a:t>Residual</a:t>
            </a:r>
            <a:r>
              <a:rPr lang="pt-BR" sz="1800" dirty="0" smtClean="0">
                <a:cs typeface="Arial" charset="0"/>
              </a:rPr>
              <a:t> = ∑(</a:t>
            </a:r>
            <a:r>
              <a:rPr lang="pt-BR" sz="1800" i="1" dirty="0" smtClean="0">
                <a:cs typeface="Arial" charset="0"/>
              </a:rPr>
              <a:t>Y</a:t>
            </a:r>
            <a:r>
              <a:rPr lang="pt-BR" sz="1800" dirty="0" smtClean="0">
                <a:cs typeface="Arial" charset="0"/>
              </a:rPr>
              <a:t> – </a:t>
            </a:r>
            <a:r>
              <a:rPr lang="pt-BR" sz="1800" i="1" dirty="0" smtClean="0">
                <a:cs typeface="Arial" charset="0"/>
              </a:rPr>
              <a:t>Ŷ</a:t>
            </a:r>
            <a:r>
              <a:rPr lang="pt-BR" sz="1800" dirty="0" smtClean="0">
                <a:cs typeface="Arial" charset="0"/>
              </a:rPr>
              <a:t>)</a:t>
            </a:r>
            <a:r>
              <a:rPr lang="pt-BR" sz="1800" baseline="30000" dirty="0" smtClean="0">
                <a:cs typeface="Arial" charset="0"/>
              </a:rPr>
              <a:t>2</a:t>
            </a:r>
            <a:endParaRPr lang="pt-BR" sz="1800" dirty="0" smtClean="0">
              <a:cs typeface="Arial" charset="0"/>
            </a:endParaRPr>
          </a:p>
          <a:p>
            <a:pPr lvl="3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Distância de cada escore Y do valor predito para Y (i.e., a superfície) </a:t>
            </a:r>
          </a:p>
          <a:p>
            <a:pPr lvl="3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Variância da VD que não pôde ser explicada pelo modelo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MS = SS / </a:t>
            </a:r>
            <a:r>
              <a:rPr lang="pt-BR" sz="2000" i="1" dirty="0" err="1" smtClean="0"/>
              <a:t>df</a:t>
            </a:r>
            <a:endParaRPr lang="pt-BR" sz="2000" dirty="0" smtClean="0"/>
          </a:p>
          <a:p>
            <a:pPr lvl="1">
              <a:lnSpc>
                <a:spcPct val="90000"/>
              </a:lnSpc>
            </a:pPr>
            <a:r>
              <a:rPr lang="pt-BR" sz="2000" dirty="0" smtClean="0"/>
              <a:t>F = </a:t>
            </a:r>
            <a:r>
              <a:rPr lang="pt-BR" sz="2000" dirty="0" err="1" smtClean="0"/>
              <a:t>MS</a:t>
            </a:r>
            <a:r>
              <a:rPr lang="pt-BR" sz="2000" baseline="-25000" dirty="0" err="1" smtClean="0"/>
              <a:t>Model</a:t>
            </a:r>
            <a:r>
              <a:rPr lang="pt-BR" sz="2000" dirty="0" smtClean="0"/>
              <a:t> / </a:t>
            </a:r>
            <a:r>
              <a:rPr lang="pt-BR" sz="2000" dirty="0" err="1" smtClean="0"/>
              <a:t>MS</a:t>
            </a:r>
            <a:r>
              <a:rPr lang="pt-BR" sz="2000" baseline="-25000" dirty="0" err="1" smtClean="0"/>
              <a:t>Residual</a:t>
            </a:r>
            <a:endParaRPr lang="pt-BR" sz="2000" baseline="-2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Exemplo de Regressão Múltipla</a:t>
            </a:r>
            <a:endParaRPr lang="en-US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Tabela sumária do modelo (a mesma que antes)</a:t>
            </a:r>
          </a:p>
          <a:p>
            <a:pPr lvl="1"/>
            <a:r>
              <a:rPr lang="pt-BR" i="1" dirty="0" smtClean="0"/>
              <a:t>R</a:t>
            </a:r>
            <a:r>
              <a:rPr lang="pt-BR" i="1" baseline="30000" dirty="0" smtClean="0"/>
              <a:t>2</a:t>
            </a:r>
            <a:r>
              <a:rPr lang="pt-BR" i="1" dirty="0" smtClean="0"/>
              <a:t> = </a:t>
            </a:r>
            <a:r>
              <a:rPr lang="pt-BR" dirty="0" smtClean="0"/>
              <a:t>% variância total explicada pelo modelo de regressão</a:t>
            </a:r>
            <a:endParaRPr lang="pt-BR" dirty="0" smtClean="0">
              <a:cs typeface="Arial" charset="0"/>
            </a:endParaRPr>
          </a:p>
          <a:p>
            <a:pPr lvl="2"/>
            <a:r>
              <a:rPr lang="pt-BR" i="1" dirty="0" smtClean="0"/>
              <a:t>R</a:t>
            </a:r>
            <a:r>
              <a:rPr lang="pt-BR" i="1" baseline="30000" dirty="0" smtClean="0"/>
              <a:t>2</a:t>
            </a:r>
            <a:r>
              <a:rPr lang="pt-BR" i="1" dirty="0" smtClean="0"/>
              <a:t> = </a:t>
            </a:r>
            <a:r>
              <a:rPr lang="pt-BR" dirty="0" err="1" smtClean="0"/>
              <a:t>SS</a:t>
            </a:r>
            <a:r>
              <a:rPr lang="pt-BR" baseline="-25000" dirty="0" err="1" smtClean="0"/>
              <a:t>Model</a:t>
            </a:r>
            <a:r>
              <a:rPr lang="pt-BR" dirty="0" smtClean="0"/>
              <a:t> / </a:t>
            </a:r>
            <a:r>
              <a:rPr lang="pt-BR" dirty="0" err="1" smtClean="0"/>
              <a:t>SS</a:t>
            </a:r>
            <a:r>
              <a:rPr lang="pt-BR" baseline="-25000" dirty="0" err="1" smtClean="0"/>
              <a:t>Total</a:t>
            </a:r>
            <a:endParaRPr lang="pt-BR" dirty="0" smtClean="0">
              <a:cs typeface="Arial" charset="0"/>
            </a:endParaRPr>
          </a:p>
          <a:p>
            <a:pPr lvl="1"/>
            <a:r>
              <a:rPr lang="pt-BR" i="1" dirty="0" smtClean="0">
                <a:cs typeface="Arial" charset="0"/>
              </a:rPr>
              <a:t>R </a:t>
            </a:r>
            <a:r>
              <a:rPr lang="pt-BR" dirty="0" smtClean="0">
                <a:cs typeface="Arial" charset="0"/>
              </a:rPr>
              <a:t>= √</a:t>
            </a:r>
            <a:r>
              <a:rPr lang="pt-BR" i="1" dirty="0" smtClean="0"/>
              <a:t>R</a:t>
            </a:r>
            <a:r>
              <a:rPr lang="pt-BR" i="1" baseline="30000" dirty="0" smtClean="0"/>
              <a:t>2</a:t>
            </a:r>
            <a:r>
              <a:rPr lang="pt-BR" i="1" dirty="0" smtClean="0"/>
              <a:t> = r</a:t>
            </a:r>
            <a:r>
              <a:rPr lang="pt-BR" i="1" baseline="-25000" dirty="0" smtClean="0"/>
              <a:t>Y</a:t>
            </a:r>
            <a:r>
              <a:rPr lang="pt-BR" i="1" baseline="-25000" dirty="0" smtClean="0">
                <a:cs typeface="Arial" charset="0"/>
              </a:rPr>
              <a:t>Ŷ</a:t>
            </a:r>
            <a:endParaRPr lang="pt-BR" i="1" dirty="0" smtClean="0">
              <a:cs typeface="Arial" charset="0"/>
            </a:endParaRPr>
          </a:p>
          <a:p>
            <a:pPr lvl="1"/>
            <a:r>
              <a:rPr lang="pt-BR" i="1" dirty="0" smtClean="0"/>
              <a:t>R</a:t>
            </a:r>
            <a:r>
              <a:rPr lang="pt-BR" i="1" baseline="30000" dirty="0" smtClean="0"/>
              <a:t>2</a:t>
            </a:r>
            <a:r>
              <a:rPr lang="pt-BR" dirty="0" smtClean="0"/>
              <a:t> Ajustado = Estimativa do valor populacional do parâmetro, </a:t>
            </a:r>
            <a:r>
              <a:rPr lang="pt-BR" i="1" dirty="0" smtClean="0">
                <a:cs typeface="Arial" charset="0"/>
              </a:rPr>
              <a:t>ρ</a:t>
            </a:r>
            <a:endParaRPr lang="pt-BR" dirty="0" smtClean="0">
              <a:cs typeface="Arial" charset="0"/>
            </a:endParaRPr>
          </a:p>
          <a:p>
            <a:pPr lvl="2"/>
            <a:r>
              <a:rPr lang="pt-BR" dirty="0" smtClean="0">
                <a:cs typeface="Arial" charset="0"/>
              </a:rPr>
              <a:t>Via equação ajusta o valor considerando o número de </a:t>
            </a:r>
            <a:r>
              <a:rPr lang="pt-BR" dirty="0" err="1" smtClean="0">
                <a:cs typeface="Arial" charset="0"/>
              </a:rPr>
              <a:t>preditores</a:t>
            </a:r>
            <a:r>
              <a:rPr lang="pt-BR" dirty="0" smtClean="0">
                <a:cs typeface="Arial" charset="0"/>
              </a:rPr>
              <a:t> e o </a:t>
            </a:r>
            <a:r>
              <a:rPr lang="pt-BR" i="1" dirty="0" smtClean="0">
                <a:cs typeface="Arial" charset="0"/>
              </a:rPr>
              <a:t>N</a:t>
            </a:r>
            <a:endParaRPr lang="pt-BR" dirty="0" smtClean="0">
              <a:cs typeface="Arial" charset="0"/>
            </a:endParaRPr>
          </a:p>
          <a:p>
            <a:pPr lvl="1"/>
            <a:r>
              <a:rPr lang="pt-BR" dirty="0" smtClean="0"/>
              <a:t>Erro padrão das estimativas (SEE) = incerteza da previsão</a:t>
            </a:r>
          </a:p>
          <a:p>
            <a:pPr lvl="1"/>
            <a:r>
              <a:rPr lang="pt-BR" dirty="0" smtClean="0"/>
              <a:t>SEE = </a:t>
            </a:r>
            <a:r>
              <a:rPr lang="pt-BR" dirty="0" smtClean="0">
                <a:cs typeface="Arial" charset="0"/>
              </a:rPr>
              <a:t>√</a:t>
            </a:r>
            <a:r>
              <a:rPr lang="pt-BR" i="1" dirty="0" err="1" smtClean="0">
                <a:cs typeface="Arial" charset="0"/>
              </a:rPr>
              <a:t>MS</a:t>
            </a:r>
            <a:r>
              <a:rPr lang="pt-BR" i="1" baseline="-25000" dirty="0" err="1" smtClean="0">
                <a:cs typeface="Arial" charset="0"/>
              </a:rPr>
              <a:t>Residual</a:t>
            </a:r>
            <a:endParaRPr lang="pt-B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R</a:t>
            </a:r>
            <a:r>
              <a:rPr lang="en-US"/>
              <a:t> vs. </a:t>
            </a:r>
            <a:r>
              <a:rPr lang="en-US" i="1"/>
              <a:t>R</a:t>
            </a:r>
            <a:r>
              <a:rPr lang="en-US" baseline="30000"/>
              <a:t>2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pt-BR" sz="2800" i="1" dirty="0" smtClean="0"/>
              <a:t>R</a:t>
            </a:r>
            <a:r>
              <a:rPr lang="pt-BR" sz="2800" baseline="30000" dirty="0" smtClean="0"/>
              <a:t>2</a:t>
            </a:r>
            <a:r>
              <a:rPr lang="pt-BR" sz="2800" dirty="0" smtClean="0"/>
              <a:t> é freqüentemente usado para descrever a % de variância em Y explicada por intermédio de uma combinação ótima de </a:t>
            </a:r>
            <a:r>
              <a:rPr lang="pt-BR" sz="2800" i="1" dirty="0" err="1" smtClean="0"/>
              <a:t>X</a:t>
            </a:r>
            <a:r>
              <a:rPr lang="pt-BR" sz="2800" dirty="0" err="1" smtClean="0"/>
              <a:t>s</a:t>
            </a:r>
            <a:endParaRPr lang="pt-BR" sz="2800" dirty="0" smtClean="0"/>
          </a:p>
          <a:p>
            <a:pPr lvl="1">
              <a:lnSpc>
                <a:spcPct val="90000"/>
              </a:lnSpc>
            </a:pPr>
            <a:r>
              <a:rPr lang="pt-BR" sz="2400" dirty="0" smtClean="0"/>
              <a:t>Mas muitas pessoas não pensam em unidades ao quadrado</a:t>
            </a:r>
          </a:p>
          <a:p>
            <a:pPr lvl="2">
              <a:lnSpc>
                <a:spcPct val="90000"/>
              </a:lnSpc>
            </a:pPr>
            <a:r>
              <a:rPr lang="pt-BR" sz="2000" dirty="0" smtClean="0"/>
              <a:t>Induz a uma estimativa subestimada da magnitude do efeito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Recomendação</a:t>
            </a:r>
          </a:p>
          <a:p>
            <a:pPr lvl="1">
              <a:lnSpc>
                <a:spcPct val="90000"/>
              </a:lnSpc>
            </a:pPr>
            <a:r>
              <a:rPr lang="pt-BR" sz="2400" dirty="0" smtClean="0"/>
              <a:t>Focalizar </a:t>
            </a:r>
            <a:r>
              <a:rPr lang="pt-BR" sz="2400" i="1" dirty="0" smtClean="0"/>
              <a:t>R </a:t>
            </a:r>
            <a:r>
              <a:rPr lang="pt-BR" sz="2400" dirty="0" smtClean="0"/>
              <a:t>para estimar a magnitude do efeito</a:t>
            </a:r>
          </a:p>
          <a:p>
            <a:pPr lvl="1">
              <a:lnSpc>
                <a:spcPct val="90000"/>
              </a:lnSpc>
            </a:pPr>
            <a:r>
              <a:rPr lang="pt-BR" sz="2400" dirty="0" smtClean="0"/>
              <a:t>Evitar linguagem que lide com % de </a:t>
            </a:r>
            <a:r>
              <a:rPr lang="pt-BR" sz="2400" i="1" dirty="0" smtClean="0"/>
              <a:t>S</a:t>
            </a:r>
            <a:r>
              <a:rPr lang="pt-BR" sz="2400" i="1" baseline="30000" dirty="0" smtClean="0"/>
              <a:t>2</a:t>
            </a:r>
            <a:r>
              <a:rPr lang="pt-BR" sz="2400" dirty="0" smtClean="0"/>
              <a:t> explicada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Exemplo de Regressão Múltipla</a:t>
            </a:r>
            <a:endParaRPr lang="en-US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pt-BR" sz="2800" dirty="0" smtClean="0"/>
              <a:t>Coeficientes de regressão</a:t>
            </a:r>
          </a:p>
          <a:p>
            <a:pPr lvl="1">
              <a:lnSpc>
                <a:spcPct val="90000"/>
              </a:lnSpc>
            </a:pPr>
            <a:r>
              <a:rPr lang="pt-BR" sz="2400" dirty="0" smtClean="0"/>
              <a:t>Contribuição relativa dos </a:t>
            </a:r>
            <a:r>
              <a:rPr lang="pt-BR" sz="2400" dirty="0" err="1" smtClean="0"/>
              <a:t>preditores</a:t>
            </a:r>
            <a:endParaRPr lang="pt-BR" sz="2400" dirty="0" smtClean="0"/>
          </a:p>
          <a:p>
            <a:pPr lvl="2">
              <a:lnSpc>
                <a:spcPct val="90000"/>
              </a:lnSpc>
            </a:pPr>
            <a:r>
              <a:rPr lang="pt-BR" sz="2000" i="1" dirty="0" err="1" smtClean="0"/>
              <a:t>t</a:t>
            </a:r>
            <a:r>
              <a:rPr lang="pt-BR" sz="2000" dirty="0" err="1" smtClean="0"/>
              <a:t>-test</a:t>
            </a:r>
            <a:r>
              <a:rPr lang="pt-BR" sz="2000" dirty="0" smtClean="0"/>
              <a:t> avalia a significância estatística</a:t>
            </a:r>
          </a:p>
          <a:p>
            <a:r>
              <a:rPr lang="en-US" sz="2000" i="1" dirty="0"/>
              <a:t>b</a:t>
            </a:r>
            <a:r>
              <a:rPr lang="en-US" sz="2000" dirty="0"/>
              <a:t> and </a:t>
            </a:r>
            <a:r>
              <a:rPr lang="el-GR" sz="2000" i="1" dirty="0"/>
              <a:t>β</a:t>
            </a:r>
            <a:r>
              <a:rPr lang="en-US" sz="2000" dirty="0"/>
              <a:t> = </a:t>
            </a:r>
            <a:r>
              <a:rPr lang="en-US" sz="2000" dirty="0" err="1"/>
              <a:t>Montante</a:t>
            </a:r>
            <a:r>
              <a:rPr lang="en-US" sz="2000" dirty="0"/>
              <a:t> de </a:t>
            </a:r>
            <a:r>
              <a:rPr lang="en-US" sz="2000" dirty="0" err="1"/>
              <a:t>mudança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i="1" dirty="0" err="1"/>
              <a:t>Ŷ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1a-unidade de </a:t>
            </a:r>
            <a:r>
              <a:rPr lang="en-US" sz="2000" dirty="0" err="1"/>
              <a:t>mudança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i="1" dirty="0"/>
              <a:t>X</a:t>
            </a:r>
            <a:r>
              <a:rPr lang="en-US" sz="2000" i="1" baseline="-25000" dirty="0"/>
              <a:t>i</a:t>
            </a:r>
            <a:r>
              <a:rPr lang="en-US" sz="2000" i="1" dirty="0"/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mantendo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constante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todos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os</a:t>
            </a:r>
            <a:r>
              <a:rPr lang="en-US" sz="2000" b="1" dirty="0">
                <a:solidFill>
                  <a:srgbClr val="FFC000"/>
                </a:solidFill>
              </a:rPr>
              <a:t> outros </a:t>
            </a:r>
            <a:r>
              <a:rPr lang="en-US" sz="2000" b="1" dirty="0" err="1" smtClean="0">
                <a:solidFill>
                  <a:srgbClr val="FFC000"/>
                </a:solidFill>
              </a:rPr>
              <a:t>Xs</a:t>
            </a:r>
            <a:endParaRPr lang="en-US" sz="2000" b="1" dirty="0" smtClean="0">
              <a:solidFill>
                <a:srgbClr val="FFC000"/>
              </a:solidFill>
            </a:endParaRPr>
          </a:p>
          <a:p>
            <a:pPr marL="704088" lvl="2" indent="-384048">
              <a:buSzPct val="80000"/>
              <a:buFont typeface="Wingdings 2"/>
              <a:buChar char=""/>
            </a:pPr>
            <a:r>
              <a:rPr lang="pt-BR" sz="2200" dirty="0"/>
              <a:t>i.e., separando\removendo a influência das outras </a:t>
            </a:r>
            <a:r>
              <a:rPr lang="pt-BR" sz="2200" i="1" dirty="0" err="1" smtClean="0"/>
              <a:t>X</a:t>
            </a:r>
            <a:r>
              <a:rPr lang="pt-BR" sz="2200" dirty="0" err="1" smtClean="0"/>
              <a:t>s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endParaRPr lang="en-US" sz="2000" b="1" dirty="0">
              <a:solidFill>
                <a:srgbClr val="FFC000"/>
              </a:solidFill>
            </a:endParaRPr>
          </a:p>
          <a:p>
            <a:pPr lvl="1"/>
            <a:r>
              <a:rPr lang="en-US" sz="1800" i="1" dirty="0"/>
              <a:t>b</a:t>
            </a:r>
            <a:r>
              <a:rPr lang="en-US" sz="1800" dirty="0"/>
              <a:t> =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métrica</a:t>
            </a:r>
            <a:r>
              <a:rPr lang="en-US" sz="1800" dirty="0"/>
              <a:t> dos </a:t>
            </a:r>
            <a:r>
              <a:rPr lang="en-US" sz="1800" dirty="0" err="1"/>
              <a:t>escores</a:t>
            </a:r>
            <a:r>
              <a:rPr lang="en-US" sz="1800" dirty="0"/>
              <a:t> </a:t>
            </a:r>
            <a:r>
              <a:rPr lang="en-US" sz="1800" dirty="0" err="1"/>
              <a:t>brutos</a:t>
            </a:r>
            <a:endParaRPr lang="en-US" sz="1800" dirty="0"/>
          </a:p>
          <a:p>
            <a:pPr lvl="1"/>
            <a:r>
              <a:rPr lang="el-GR" sz="1800" i="1" dirty="0">
                <a:cs typeface="Arial" charset="0"/>
              </a:rPr>
              <a:t>β</a:t>
            </a:r>
            <a:r>
              <a:rPr lang="en-US" sz="1800" dirty="0">
                <a:cs typeface="Arial" charset="0"/>
              </a:rPr>
              <a:t> = </a:t>
            </a:r>
            <a:r>
              <a:rPr lang="en-US" sz="1800" dirty="0" err="1">
                <a:cs typeface="Arial" charset="0"/>
              </a:rPr>
              <a:t>na</a:t>
            </a:r>
            <a:r>
              <a:rPr lang="en-US" sz="1800" dirty="0">
                <a:cs typeface="Arial" charset="0"/>
              </a:rPr>
              <a:t> </a:t>
            </a:r>
            <a:r>
              <a:rPr lang="en-US" sz="1800" dirty="0" err="1">
                <a:cs typeface="Arial" charset="0"/>
              </a:rPr>
              <a:t>métrica</a:t>
            </a:r>
            <a:r>
              <a:rPr lang="en-US" sz="1800" dirty="0">
                <a:cs typeface="Arial" charset="0"/>
              </a:rPr>
              <a:t> </a:t>
            </a:r>
            <a:r>
              <a:rPr lang="en-US" sz="1800" i="1" dirty="0">
                <a:cs typeface="Arial" charset="0"/>
              </a:rPr>
              <a:t>z</a:t>
            </a:r>
            <a:endParaRPr lang="en-US" sz="1800" dirty="0">
              <a:cs typeface="Arial" charset="0"/>
            </a:endParaRPr>
          </a:p>
          <a:p>
            <a:pPr lvl="2"/>
            <a:r>
              <a:rPr lang="en-US" sz="1600" dirty="0">
                <a:cs typeface="Arial" charset="0"/>
              </a:rPr>
              <a:t>Para </a:t>
            </a:r>
            <a:r>
              <a:rPr lang="en-US" sz="1600" dirty="0" err="1">
                <a:cs typeface="Arial" charset="0"/>
              </a:rPr>
              <a:t>variáveis</a:t>
            </a:r>
            <a:r>
              <a:rPr lang="en-US" sz="1600" dirty="0">
                <a:cs typeface="Arial" charset="0"/>
              </a:rPr>
              <a:t> </a:t>
            </a:r>
            <a:r>
              <a:rPr lang="en-US" sz="1600" dirty="0" err="1">
                <a:cs typeface="Arial" charset="0"/>
              </a:rPr>
              <a:t>padronizadas</a:t>
            </a:r>
            <a:r>
              <a:rPr lang="en-US" sz="1600" dirty="0">
                <a:cs typeface="Arial" charset="0"/>
              </a:rPr>
              <a:t>, </a:t>
            </a:r>
            <a:r>
              <a:rPr lang="en-US" sz="1600" i="1" dirty="0">
                <a:cs typeface="Arial" charset="0"/>
              </a:rPr>
              <a:t>b</a:t>
            </a:r>
            <a:r>
              <a:rPr lang="en-US" sz="1600" i="1" baseline="-25000" dirty="0">
                <a:cs typeface="Arial" charset="0"/>
              </a:rPr>
              <a:t>0</a:t>
            </a:r>
            <a:r>
              <a:rPr lang="en-US" sz="1600" dirty="0">
                <a:cs typeface="Arial" charset="0"/>
              </a:rPr>
              <a:t> = </a:t>
            </a:r>
            <a:r>
              <a:rPr lang="en-US" sz="1600" dirty="0" smtClean="0">
                <a:cs typeface="Arial" charset="0"/>
              </a:rPr>
              <a:t>0</a:t>
            </a:r>
          </a:p>
          <a:p>
            <a:r>
              <a:rPr lang="pt-BR" sz="2800" dirty="0"/>
              <a:t>Eles dependem de todas as variáveis na equação </a:t>
            </a:r>
          </a:p>
          <a:p>
            <a:pPr lvl="1"/>
            <a:r>
              <a:rPr lang="pt-BR" sz="2400" dirty="0"/>
              <a:t>Mudam se adicionamos um novo </a:t>
            </a:r>
            <a:r>
              <a:rPr lang="pt-BR" sz="2400" dirty="0" err="1"/>
              <a:t>preditor</a:t>
            </a:r>
            <a:endParaRPr lang="pt-BR" sz="2400" dirty="0"/>
          </a:p>
          <a:p>
            <a:pPr lvl="1"/>
            <a:r>
              <a:rPr lang="pt-BR" sz="2400" dirty="0"/>
              <a:t>Mudam se eliminamos um </a:t>
            </a:r>
            <a:r>
              <a:rPr lang="pt-BR" sz="2400" dirty="0" err="1"/>
              <a:t>preditor</a:t>
            </a:r>
            <a:r>
              <a:rPr lang="pt-BR" sz="2400" dirty="0"/>
              <a:t> da equação</a:t>
            </a:r>
          </a:p>
          <a:p>
            <a:r>
              <a:rPr lang="pt-BR" sz="2800" dirty="0"/>
              <a:t>Seu tamanho relativo depende da medida em que </a:t>
            </a:r>
            <a:r>
              <a:rPr lang="pt-BR" sz="2800" i="1" dirty="0"/>
              <a:t>X</a:t>
            </a:r>
            <a:r>
              <a:rPr lang="pt-BR" sz="2800" i="1" baseline="-25000" dirty="0"/>
              <a:t>i</a:t>
            </a:r>
            <a:r>
              <a:rPr lang="pt-BR" sz="2800" dirty="0"/>
              <a:t> traz informação preditiva única relativa às outras variáveis </a:t>
            </a:r>
            <a:r>
              <a:rPr lang="pt-BR" sz="2800" dirty="0" smtClean="0"/>
              <a:t>incluída</a:t>
            </a:r>
            <a:endParaRPr lang="en-US" sz="2200" dirty="0">
              <a:cs typeface="Arial" charset="0"/>
            </a:endParaRPr>
          </a:p>
          <a:p>
            <a:pPr marL="448056" lvl="1" indent="0">
              <a:lnSpc>
                <a:spcPct val="90000"/>
              </a:lnSpc>
              <a:buNone/>
            </a:pPr>
            <a:endParaRPr lang="pt-BR" sz="2400" dirty="0" smtClean="0"/>
          </a:p>
          <a:p>
            <a:pPr lvl="2">
              <a:lnSpc>
                <a:spcPct val="90000"/>
              </a:lnSpc>
            </a:pPr>
            <a:endParaRPr lang="pt-BR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Multicollinearidade</a:t>
            </a:r>
            <a:endParaRPr lang="en-US" dirty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Colinearidade ou </a:t>
            </a:r>
            <a:r>
              <a:rPr lang="pt-BR" dirty="0" err="1" smtClean="0"/>
              <a:t>multicolinearidade</a:t>
            </a:r>
            <a:endParaRPr lang="pt-BR" dirty="0" smtClean="0"/>
          </a:p>
          <a:p>
            <a:pPr lvl="1"/>
            <a:r>
              <a:rPr lang="pt-BR" dirty="0" smtClean="0"/>
              <a:t>Medida em que os </a:t>
            </a:r>
            <a:r>
              <a:rPr lang="pt-BR" dirty="0" err="1" smtClean="0"/>
              <a:t>preditores</a:t>
            </a:r>
            <a:r>
              <a:rPr lang="pt-BR" dirty="0" smtClean="0"/>
              <a:t> estão correlacionados</a:t>
            </a:r>
          </a:p>
          <a:p>
            <a:pPr lvl="1"/>
            <a:r>
              <a:rPr lang="pt-BR" dirty="0" smtClean="0"/>
              <a:t>Colinearidade resulta em cargas </a:t>
            </a:r>
            <a:r>
              <a:rPr lang="pt-BR" dirty="0" smtClean="0">
                <a:cs typeface="Arial" charset="0"/>
              </a:rPr>
              <a:t>instáveis </a:t>
            </a:r>
            <a:r>
              <a:rPr lang="pt-BR" dirty="0" smtClean="0"/>
              <a:t>de </a:t>
            </a:r>
            <a:r>
              <a:rPr lang="pt-BR" i="1" dirty="0" smtClean="0"/>
              <a:t>b</a:t>
            </a:r>
            <a:r>
              <a:rPr lang="pt-BR" dirty="0" smtClean="0"/>
              <a:t> e </a:t>
            </a:r>
            <a:r>
              <a:rPr lang="pt-BR" i="1" dirty="0" smtClean="0">
                <a:cs typeface="Arial" charset="0"/>
              </a:rPr>
              <a:t>β</a:t>
            </a:r>
            <a:endParaRPr lang="pt-BR" dirty="0" smtClean="0">
              <a:cs typeface="Arial" charset="0"/>
            </a:endParaRPr>
          </a:p>
          <a:p>
            <a:pPr lvl="2"/>
            <a:r>
              <a:rPr lang="pt-BR" dirty="0" smtClean="0">
                <a:cs typeface="Arial" charset="0"/>
              </a:rPr>
              <a:t>Pequenas variações devidas aos erros amostrais podem resultar em um </a:t>
            </a:r>
            <a:r>
              <a:rPr lang="pt-BR" dirty="0" err="1" smtClean="0">
                <a:cs typeface="Arial" charset="0"/>
              </a:rPr>
              <a:t>preditor</a:t>
            </a:r>
            <a:r>
              <a:rPr lang="pt-BR" dirty="0" smtClean="0">
                <a:cs typeface="Arial" charset="0"/>
              </a:rPr>
              <a:t> ganhar mais “crédito” pela variância compartilhada com outras variáveis</a:t>
            </a:r>
          </a:p>
          <a:p>
            <a:pPr lvl="2"/>
            <a:r>
              <a:rPr lang="pt-BR" dirty="0" smtClean="0">
                <a:cs typeface="Arial" charset="0"/>
              </a:rPr>
              <a:t>Mas uma pequena mudança em um ou dois casos pode levar outro </a:t>
            </a:r>
            <a:r>
              <a:rPr lang="pt-BR" dirty="0" err="1" smtClean="0">
                <a:cs typeface="Arial" charset="0"/>
              </a:rPr>
              <a:t>preditor</a:t>
            </a:r>
            <a:r>
              <a:rPr lang="pt-BR" dirty="0" smtClean="0">
                <a:cs typeface="Arial" charset="0"/>
              </a:rPr>
              <a:t> ganhar “crédito” criando um cenário bastante diferente na equação de previsão</a:t>
            </a:r>
            <a:endParaRPr lang="pt-BR" i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863588" y="117316"/>
            <a:ext cx="7467600" cy="946191"/>
          </a:xfrm>
        </p:spPr>
        <p:txBody>
          <a:bodyPr/>
          <a:lstStyle/>
          <a:p>
            <a:r>
              <a:rPr lang="en-US" dirty="0" err="1" smtClean="0"/>
              <a:t>Multicolinearidade</a:t>
            </a:r>
            <a:endParaRPr lang="en-US" dirty="0"/>
          </a:p>
        </p:txBody>
      </p:sp>
      <p:sp>
        <p:nvSpPr>
          <p:cNvPr id="218115" name="Rectangle 3"/>
          <p:cNvSpPr>
            <a:spLocks noGrp="1" noChangeArrowheads="1"/>
          </p:cNvSpPr>
          <p:nvPr>
            <p:ph idx="1"/>
          </p:nvPr>
        </p:nvSpPr>
        <p:spPr>
          <a:xfrm>
            <a:off x="226953" y="1055655"/>
            <a:ext cx="8763120" cy="562300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pt-BR" sz="1800" dirty="0" smtClean="0"/>
              <a:t>Correlação entre variáveis independentes. </a:t>
            </a:r>
            <a:r>
              <a:rPr lang="pt-BR" sz="1800" dirty="0" err="1" smtClean="0"/>
              <a:t>Abs</a:t>
            </a:r>
            <a:r>
              <a:rPr lang="pt-BR" sz="1800" dirty="0" smtClean="0"/>
              <a:t>(r) &gt; 0,75 = problemas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Tolerância = variância potencial única de </a:t>
            </a:r>
            <a:r>
              <a:rPr lang="pt-BR" sz="1800" i="1" dirty="0" smtClean="0">
                <a:cs typeface="Arial" charset="0"/>
              </a:rPr>
              <a:t>X</a:t>
            </a:r>
            <a:r>
              <a:rPr lang="pt-BR" sz="1800" baseline="-25000" dirty="0" smtClean="0">
                <a:cs typeface="Arial" charset="0"/>
              </a:rPr>
              <a:t>i</a:t>
            </a:r>
            <a:endParaRPr lang="pt-BR" sz="1800" dirty="0" smtClean="0"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% variância em </a:t>
            </a:r>
            <a:r>
              <a:rPr lang="pt-BR" sz="1600" i="1" dirty="0" smtClean="0">
                <a:cs typeface="Arial" charset="0"/>
              </a:rPr>
              <a:t>X</a:t>
            </a:r>
            <a:r>
              <a:rPr lang="pt-BR" sz="1600" i="1" baseline="-25000" dirty="0" smtClean="0">
                <a:cs typeface="Arial" charset="0"/>
              </a:rPr>
              <a:t>1</a:t>
            </a:r>
            <a:r>
              <a:rPr lang="pt-BR" sz="1600" dirty="0" smtClean="0">
                <a:cs typeface="Arial" charset="0"/>
              </a:rPr>
              <a:t> que não é predita por </a:t>
            </a:r>
            <a:r>
              <a:rPr lang="pt-BR" sz="1600" i="1" dirty="0" smtClean="0">
                <a:cs typeface="Arial" charset="0"/>
              </a:rPr>
              <a:t>X</a:t>
            </a:r>
            <a:r>
              <a:rPr lang="pt-BR" sz="1600" baseline="-25000" dirty="0" smtClean="0">
                <a:cs typeface="Arial" charset="0"/>
              </a:rPr>
              <a:t>2</a:t>
            </a:r>
            <a:r>
              <a:rPr lang="pt-BR" sz="1600" dirty="0" smtClean="0">
                <a:cs typeface="Arial" charset="0"/>
              </a:rPr>
              <a:t> até </a:t>
            </a:r>
            <a:r>
              <a:rPr lang="pt-BR" sz="1600" i="1" dirty="0" smtClean="0">
                <a:cs typeface="Arial" charset="0"/>
              </a:rPr>
              <a:t>X</a:t>
            </a:r>
            <a:r>
              <a:rPr lang="pt-BR" sz="1600" baseline="-25000" dirty="0" smtClean="0">
                <a:cs typeface="Arial" charset="0"/>
              </a:rPr>
              <a:t>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= 1 – </a:t>
            </a:r>
            <a:r>
              <a:rPr lang="pt-BR" sz="1600" i="1" dirty="0" smtClean="0">
                <a:cs typeface="Arial" charset="0"/>
              </a:rPr>
              <a:t>R</a:t>
            </a:r>
            <a:r>
              <a:rPr lang="pt-BR" sz="1600" baseline="30000" dirty="0" smtClean="0">
                <a:cs typeface="Arial" charset="0"/>
              </a:rPr>
              <a:t>2</a:t>
            </a:r>
            <a:r>
              <a:rPr lang="pt-BR" sz="1600" baseline="-25000" dirty="0" smtClean="0">
                <a:cs typeface="Arial" charset="0"/>
              </a:rPr>
              <a:t>X1.2,3,…P</a:t>
            </a:r>
            <a:endParaRPr lang="pt-BR" sz="1600" dirty="0" smtClean="0">
              <a:cs typeface="Arial" charset="0"/>
            </a:endParaRPr>
          </a:p>
          <a:p>
            <a:pPr lvl="2">
              <a:lnSpc>
                <a:spcPct val="90000"/>
              </a:lnSpc>
            </a:pPr>
            <a:r>
              <a:rPr lang="pt-BR" sz="1400" dirty="0" smtClean="0">
                <a:cs typeface="Arial" charset="0"/>
              </a:rPr>
              <a:t>Em que </a:t>
            </a:r>
            <a:r>
              <a:rPr lang="pt-BR" sz="1400" i="1" dirty="0" smtClean="0">
                <a:cs typeface="Arial" charset="0"/>
              </a:rPr>
              <a:t>R</a:t>
            </a:r>
            <a:r>
              <a:rPr lang="pt-BR" sz="1400" baseline="30000" dirty="0" smtClean="0">
                <a:cs typeface="Arial" charset="0"/>
              </a:rPr>
              <a:t>2</a:t>
            </a:r>
            <a:r>
              <a:rPr lang="pt-BR" sz="1400" baseline="-25000" dirty="0" smtClean="0">
                <a:cs typeface="Arial" charset="0"/>
              </a:rPr>
              <a:t>X1.2,3,…P</a:t>
            </a:r>
            <a:r>
              <a:rPr lang="pt-BR" sz="1400" dirty="0" smtClean="0">
                <a:cs typeface="Arial" charset="0"/>
              </a:rPr>
              <a:t> = habilidade em prever </a:t>
            </a:r>
            <a:r>
              <a:rPr lang="pt-BR" sz="1400" i="1" dirty="0" smtClean="0">
                <a:cs typeface="Arial" charset="0"/>
              </a:rPr>
              <a:t>X</a:t>
            </a:r>
            <a:r>
              <a:rPr lang="pt-BR" sz="1400" i="1" baseline="-25000" dirty="0" smtClean="0">
                <a:cs typeface="Arial" charset="0"/>
              </a:rPr>
              <a:t>1</a:t>
            </a:r>
            <a:r>
              <a:rPr lang="pt-BR" sz="1400" dirty="0" smtClean="0">
                <a:cs typeface="Arial" charset="0"/>
              </a:rPr>
              <a:t> a partir de </a:t>
            </a:r>
            <a:r>
              <a:rPr lang="pt-BR" sz="1400" i="1" dirty="0" smtClean="0">
                <a:cs typeface="Arial" charset="0"/>
              </a:rPr>
              <a:t>X</a:t>
            </a:r>
            <a:r>
              <a:rPr lang="pt-BR" sz="1400" baseline="-25000" dirty="0" smtClean="0">
                <a:cs typeface="Arial" charset="0"/>
              </a:rPr>
              <a:t>2</a:t>
            </a:r>
            <a:r>
              <a:rPr lang="pt-BR" sz="1400" dirty="0" smtClean="0">
                <a:cs typeface="Arial" charset="0"/>
              </a:rPr>
              <a:t> to </a:t>
            </a:r>
            <a:r>
              <a:rPr lang="pt-BR" sz="1400" i="1" dirty="0" smtClean="0">
                <a:cs typeface="Arial" charset="0"/>
              </a:rPr>
              <a:t>X</a:t>
            </a:r>
            <a:r>
              <a:rPr lang="pt-BR" sz="1400" baseline="-25000" dirty="0" smtClean="0">
                <a:cs typeface="Arial" charset="0"/>
              </a:rPr>
              <a:t>P</a:t>
            </a:r>
            <a:endParaRPr lang="pt-BR" sz="1400" dirty="0" smtClean="0"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É desejável ter alta tolerância</a:t>
            </a:r>
          </a:p>
          <a:p>
            <a:pPr lvl="2">
              <a:lnSpc>
                <a:spcPct val="90000"/>
              </a:lnSpc>
            </a:pPr>
            <a:r>
              <a:rPr lang="pt-BR" sz="1400" dirty="0" smtClean="0">
                <a:cs typeface="Arial" charset="0"/>
              </a:rPr>
              <a:t>√</a:t>
            </a:r>
            <a:r>
              <a:rPr lang="pt-BR" sz="1400" dirty="0" err="1" smtClean="0"/>
              <a:t>tolerancia</a:t>
            </a:r>
            <a:r>
              <a:rPr lang="pt-BR" sz="1400" dirty="0" smtClean="0"/>
              <a:t> = </a:t>
            </a:r>
            <a:r>
              <a:rPr lang="pt-BR" sz="1400" dirty="0" err="1" smtClean="0"/>
              <a:t>max</a:t>
            </a:r>
            <a:r>
              <a:rPr lang="pt-BR" sz="1400" dirty="0" smtClean="0"/>
              <a:t> </a:t>
            </a:r>
            <a:r>
              <a:rPr lang="pt-BR" sz="1400" dirty="0" err="1" smtClean="0"/>
              <a:t>possible</a:t>
            </a:r>
            <a:r>
              <a:rPr lang="pt-BR" sz="1400" dirty="0" smtClean="0"/>
              <a:t> </a:t>
            </a:r>
            <a:r>
              <a:rPr lang="pt-BR" sz="1400" dirty="0" err="1" smtClean="0"/>
              <a:t>semi-partial</a:t>
            </a:r>
            <a:r>
              <a:rPr lang="pt-BR" sz="1400" dirty="0" smtClean="0"/>
              <a:t> </a:t>
            </a:r>
            <a:r>
              <a:rPr lang="pt-BR" sz="1400" i="1" dirty="0" smtClean="0"/>
              <a:t>r</a:t>
            </a:r>
            <a:endParaRPr lang="pt-BR" sz="1400" dirty="0" smtClean="0"/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Considerar a omissão de </a:t>
            </a:r>
            <a:r>
              <a:rPr lang="pt-BR" sz="1600" dirty="0" err="1" smtClean="0"/>
              <a:t>preditores</a:t>
            </a:r>
            <a:r>
              <a:rPr lang="pt-BR" sz="1600" dirty="0" smtClean="0"/>
              <a:t> com baixa tolerância</a:t>
            </a:r>
          </a:p>
          <a:p>
            <a:pPr lvl="2">
              <a:lnSpc>
                <a:spcPct val="90000"/>
              </a:lnSpc>
            </a:pPr>
            <a:r>
              <a:rPr lang="pt-BR" sz="1400" dirty="0" smtClean="0"/>
              <a:t>e.g., &lt; .15 to .20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VIF = Fator de inflação da variância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= 1/Tolerância 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Indica a medida em que </a:t>
            </a:r>
            <a:r>
              <a:rPr lang="pt-BR" sz="1600" i="1" dirty="0" smtClean="0"/>
              <a:t>b</a:t>
            </a:r>
            <a:r>
              <a:rPr lang="pt-BR" sz="1600" dirty="0" smtClean="0"/>
              <a:t> e </a:t>
            </a:r>
            <a:r>
              <a:rPr lang="pt-BR" sz="1600" i="1" dirty="0" smtClean="0">
                <a:cs typeface="Arial" charset="0"/>
              </a:rPr>
              <a:t>β</a:t>
            </a:r>
            <a:r>
              <a:rPr lang="pt-BR" sz="1600" dirty="0" smtClean="0">
                <a:cs typeface="Arial" charset="0"/>
              </a:rPr>
              <a:t> são instáveis devido a colinearidade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cs typeface="Arial" charset="0"/>
              </a:rPr>
              <a:t>Valores altos indicam problemas</a:t>
            </a:r>
          </a:p>
          <a:p>
            <a:pPr lvl="2">
              <a:lnSpc>
                <a:spcPct val="90000"/>
              </a:lnSpc>
            </a:pPr>
            <a:r>
              <a:rPr lang="pt-BR" sz="1400" dirty="0" smtClean="0">
                <a:cs typeface="Arial" charset="0"/>
              </a:rPr>
              <a:t>e.g., &gt; 5 to 6 ou maior indicam problemas</a:t>
            </a:r>
          </a:p>
          <a:p>
            <a:pPr>
              <a:lnSpc>
                <a:spcPct val="90000"/>
              </a:lnSpc>
            </a:pPr>
            <a:endParaRPr lang="pt-BR" sz="1800" i="1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pt-BR" sz="1800" i="1" dirty="0" err="1" smtClean="0">
                <a:cs typeface="Arial" charset="0"/>
              </a:rPr>
              <a:t>Condition</a:t>
            </a:r>
            <a:r>
              <a:rPr lang="pt-BR" sz="1800" i="1" dirty="0" smtClean="0">
                <a:cs typeface="Arial" charset="0"/>
              </a:rPr>
              <a:t> Index</a:t>
            </a:r>
            <a:r>
              <a:rPr lang="pt-BR" sz="1800" dirty="0" smtClean="0">
                <a:cs typeface="Arial" charset="0"/>
              </a:rPr>
              <a:t>: Baseado nos valores próprios da matriz de correlação entre as variáveis independentes (</a:t>
            </a:r>
            <a:r>
              <a:rPr lang="pt-BR" sz="1800" i="1" dirty="0" err="1" smtClean="0">
                <a:cs typeface="Arial" charset="0"/>
              </a:rPr>
              <a:t>eigenvalues</a:t>
            </a:r>
            <a:r>
              <a:rPr lang="pt-BR" sz="1800" dirty="0" smtClean="0">
                <a:cs typeface="Arial" charset="0"/>
              </a:rPr>
              <a:t>). Se uma VI for colinear com outra então teremos pelo menos um </a:t>
            </a:r>
            <a:r>
              <a:rPr lang="pt-BR" sz="1800" dirty="0" err="1" smtClean="0">
                <a:cs typeface="Arial" charset="0"/>
              </a:rPr>
              <a:t>eigenvalue</a:t>
            </a:r>
            <a:r>
              <a:rPr lang="pt-BR" sz="1800" dirty="0" smtClean="0">
                <a:cs typeface="Arial" charset="0"/>
              </a:rPr>
              <a:t> igual a zero.  O Valor é dado por:</a:t>
            </a:r>
            <a:br>
              <a:rPr lang="pt-BR" sz="1800" dirty="0" smtClean="0">
                <a:cs typeface="Arial" charset="0"/>
              </a:rPr>
            </a:br>
            <a:r>
              <a:rPr lang="pt-BR" sz="1800" dirty="0" smtClean="0">
                <a:cs typeface="Arial" charset="0"/>
              </a:rPr>
              <a:t/>
            </a:r>
            <a:br>
              <a:rPr lang="pt-BR" sz="1800" dirty="0" smtClean="0">
                <a:cs typeface="Arial" charset="0"/>
              </a:rPr>
            </a:br>
            <a:endParaRPr lang="pt-BR" sz="1800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endParaRPr lang="pt-BR" sz="1800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pt-BR" sz="1800" dirty="0" smtClean="0">
                <a:cs typeface="Arial" charset="0"/>
              </a:rPr>
              <a:t>Se for maior do que 15 indica possíveis problemas</a:t>
            </a:r>
            <a:endParaRPr lang="pt-BR" sz="1800" dirty="0">
              <a:cs typeface="Arial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121372"/>
              </p:ext>
            </p:extLst>
          </p:nvPr>
        </p:nvGraphicFramePr>
        <p:xfrm>
          <a:off x="6696236" y="5625244"/>
          <a:ext cx="1089030" cy="72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98" name="Equação" r:id="rId4" imgW="723600" imgH="482400" progId="Equation.3">
                  <p:embed/>
                </p:oleObj>
              </mc:Choice>
              <mc:Fallback>
                <p:oleObj name="Equação" r:id="rId4" imgW="723600" imgH="4824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236" y="5625244"/>
                        <a:ext cx="1089030" cy="7260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Distância </a:t>
            </a:r>
            <a:r>
              <a:rPr lang="pt-BR" dirty="0" err="1" smtClean="0"/>
              <a:t>Cook's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7467600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Quanto um caso afeta os resultados finais</a:t>
            </a:r>
          </a:p>
          <a:p>
            <a:pPr lvl="1"/>
            <a:r>
              <a:rPr lang="pt-BR" dirty="0" smtClean="0"/>
              <a:t>i.e., influencia a equação toda</a:t>
            </a:r>
          </a:p>
          <a:p>
            <a:r>
              <a:rPr lang="pt-BR" dirty="0" smtClean="0"/>
              <a:t>Mais especificamente, é um índice de mudança em todos os pesos de </a:t>
            </a:r>
            <a:r>
              <a:rPr lang="pt-BR" i="1" dirty="0" smtClean="0"/>
              <a:t>b</a:t>
            </a:r>
            <a:r>
              <a:rPr lang="pt-BR" dirty="0" smtClean="0"/>
              <a:t> da omissão de uma casa</a:t>
            </a:r>
          </a:p>
          <a:p>
            <a:pPr lvl="1"/>
            <a:r>
              <a:rPr lang="pt-BR" dirty="0" smtClean="0"/>
              <a:t>Valores &gt; 1.0 sugerem problemas potenciais</a:t>
            </a:r>
          </a:p>
          <a:p>
            <a:r>
              <a:rPr lang="pt-BR" dirty="0" smtClean="0"/>
              <a:t>Obtido a partir da opção </a:t>
            </a:r>
            <a:r>
              <a:rPr lang="pt-BR" dirty="0" err="1" smtClean="0"/>
              <a:t>Save</a:t>
            </a:r>
            <a:r>
              <a:rPr lang="pt-BR" dirty="0" smtClean="0"/>
              <a:t>/</a:t>
            </a:r>
            <a:r>
              <a:rPr lang="pt-BR" dirty="0" err="1" smtClean="0"/>
              <a:t>Distances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Leverage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7467600" cy="5041941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pt-BR" sz="2800" dirty="0" smtClean="0"/>
              <a:t>Medida em que um caso influencia a equação por possuir valores atípicos em todos os </a:t>
            </a:r>
            <a:r>
              <a:rPr lang="pt-BR" sz="2800" dirty="0" err="1" smtClean="0"/>
              <a:t>preditores</a:t>
            </a:r>
            <a:r>
              <a:rPr lang="pt-BR" sz="2800" dirty="0" smtClean="0"/>
              <a:t> (</a:t>
            </a:r>
            <a:r>
              <a:rPr lang="pt-BR" sz="2800" i="1" dirty="0" smtClean="0"/>
              <a:t>p</a:t>
            </a:r>
            <a:r>
              <a:rPr lang="pt-BR" sz="2800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pt-BR" sz="2400" dirty="0" smtClean="0"/>
              <a:t>Sem influência = 0 	Influência máxima = (</a:t>
            </a:r>
            <a:r>
              <a:rPr lang="pt-BR" sz="2400" i="1" dirty="0" smtClean="0"/>
              <a:t>N </a:t>
            </a:r>
            <a:r>
              <a:rPr lang="pt-BR" sz="2400" dirty="0" smtClean="0"/>
              <a:t>– 1) / </a:t>
            </a:r>
            <a:r>
              <a:rPr lang="pt-BR" sz="2400" i="1" dirty="0" smtClean="0"/>
              <a:t>N</a:t>
            </a:r>
          </a:p>
          <a:p>
            <a:pPr lvl="1">
              <a:lnSpc>
                <a:spcPct val="80000"/>
              </a:lnSpc>
            </a:pPr>
            <a:r>
              <a:rPr lang="pt-BR" sz="2400" dirty="0" smtClean="0"/>
              <a:t>Influência média = (</a:t>
            </a:r>
            <a:r>
              <a:rPr lang="pt-BR" sz="2400" i="1" dirty="0" smtClean="0"/>
              <a:t>p </a:t>
            </a:r>
            <a:r>
              <a:rPr lang="pt-BR" sz="2400" dirty="0" smtClean="0"/>
              <a:t>+ 1) / </a:t>
            </a:r>
            <a:r>
              <a:rPr lang="pt-BR" sz="2400" i="1" dirty="0" smtClean="0"/>
              <a:t>N</a:t>
            </a:r>
            <a:endParaRPr lang="pt-BR" sz="2400" dirty="0" smtClean="0"/>
          </a:p>
          <a:p>
            <a:pPr>
              <a:lnSpc>
                <a:spcPct val="80000"/>
              </a:lnSpc>
            </a:pPr>
            <a:r>
              <a:rPr lang="pt-BR" sz="2800" dirty="0" smtClean="0"/>
              <a:t>Regra grosseira : </a:t>
            </a:r>
          </a:p>
          <a:p>
            <a:pPr lvl="1">
              <a:lnSpc>
                <a:spcPct val="80000"/>
              </a:lnSpc>
            </a:pPr>
            <a:r>
              <a:rPr lang="pt-BR" sz="2400" dirty="0" smtClean="0"/>
              <a:t>Inspecionar casos nos quais os valores são duas vezes maiores do que a média; i.e., &gt; 2(</a:t>
            </a:r>
            <a:r>
              <a:rPr lang="pt-BR" sz="2400" i="1" dirty="0" smtClean="0"/>
              <a:t>p</a:t>
            </a:r>
            <a:r>
              <a:rPr lang="pt-BR" sz="2400" dirty="0" smtClean="0"/>
              <a:t> + 1)/ </a:t>
            </a:r>
            <a:r>
              <a:rPr lang="pt-BR" sz="2400" i="1" dirty="0" smtClean="0"/>
              <a:t>N</a:t>
            </a:r>
            <a:endParaRPr lang="pt-BR" sz="2400" dirty="0" smtClean="0"/>
          </a:p>
          <a:p>
            <a:pPr lvl="2">
              <a:lnSpc>
                <a:spcPct val="80000"/>
              </a:lnSpc>
            </a:pPr>
            <a:r>
              <a:rPr lang="pt-BR" sz="2000" dirty="0" smtClean="0"/>
              <a:t>Esse </a:t>
            </a:r>
            <a:r>
              <a:rPr lang="pt-BR" sz="2000" dirty="0" err="1" smtClean="0"/>
              <a:t>Guideline</a:t>
            </a:r>
            <a:r>
              <a:rPr lang="pt-BR" sz="2000" dirty="0" smtClean="0"/>
              <a:t> não é tão bom para amostras grandes</a:t>
            </a:r>
          </a:p>
          <a:p>
            <a:pPr lvl="2">
              <a:lnSpc>
                <a:spcPct val="80000"/>
              </a:lnSpc>
            </a:pPr>
            <a:r>
              <a:rPr lang="pt-BR" sz="2000" dirty="0" smtClean="0"/>
              <a:t>Alguns autores sugerem que valores </a:t>
            </a:r>
            <a:r>
              <a:rPr lang="pt-BR" sz="2000" dirty="0" err="1" smtClean="0"/>
              <a:t>leverage</a:t>
            </a:r>
            <a:r>
              <a:rPr lang="pt-BR" sz="2000" dirty="0" smtClean="0"/>
              <a:t> &gt; .50 são problemáticos</a:t>
            </a:r>
          </a:p>
          <a:p>
            <a:pPr lvl="2">
              <a:lnSpc>
                <a:spcPct val="80000"/>
              </a:lnSpc>
            </a:pPr>
            <a:r>
              <a:rPr lang="pt-BR" sz="2000" dirty="0" smtClean="0"/>
              <a:t>Outros sugerem 3x a média; i.e., &gt; 3(</a:t>
            </a:r>
            <a:r>
              <a:rPr lang="pt-BR" sz="2000" i="1" dirty="0" smtClean="0"/>
              <a:t>p</a:t>
            </a:r>
            <a:r>
              <a:rPr lang="pt-BR" sz="2000" dirty="0" smtClean="0"/>
              <a:t> + 1)/ </a:t>
            </a:r>
            <a:r>
              <a:rPr lang="pt-BR" sz="2000" i="1" dirty="0" smtClean="0"/>
              <a:t>N</a:t>
            </a:r>
            <a:endParaRPr lang="pt-BR" sz="2000" dirty="0" smtClean="0"/>
          </a:p>
          <a:p>
            <a:pPr>
              <a:lnSpc>
                <a:spcPct val="80000"/>
              </a:lnSpc>
            </a:pPr>
            <a:r>
              <a:rPr lang="pt-BR" sz="2800" dirty="0" smtClean="0"/>
              <a:t>É obtido de </a:t>
            </a:r>
            <a:r>
              <a:rPr lang="pt-BR" sz="2800" dirty="0" err="1" smtClean="0"/>
              <a:t>Save</a:t>
            </a:r>
            <a:r>
              <a:rPr lang="pt-BR" sz="2800" dirty="0" smtClean="0"/>
              <a:t>/</a:t>
            </a:r>
            <a:r>
              <a:rPr lang="pt-BR" sz="2800" dirty="0" err="1" smtClean="0"/>
              <a:t>Distances</a:t>
            </a:r>
            <a:r>
              <a:rPr lang="pt-BR" sz="2800" dirty="0" smtClean="0"/>
              <a:t> </a:t>
            </a:r>
            <a:r>
              <a:rPr lang="pt-BR" sz="2800" dirty="0" err="1" smtClean="0"/>
              <a:t>option</a:t>
            </a:r>
            <a:endParaRPr lang="pt-BR" sz="28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350308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Análise dos pressupostos: Resumo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3926" y="946115"/>
            <a:ext cx="8653581" cy="5732541"/>
          </a:xfrm>
        </p:spPr>
        <p:txBody>
          <a:bodyPr>
            <a:normAutofit fontScale="62500" lnSpcReduction="20000"/>
          </a:bodyPr>
          <a:lstStyle/>
          <a:p>
            <a:r>
              <a:rPr lang="pt-BR" dirty="0" smtClean="0"/>
              <a:t>Resíduos: identificar potenciais casos extremos (</a:t>
            </a:r>
            <a:r>
              <a:rPr lang="pt-BR" dirty="0" err="1" smtClean="0"/>
              <a:t>outliers</a:t>
            </a:r>
            <a:r>
              <a:rPr lang="pt-BR" dirty="0" smtClean="0"/>
              <a:t>) na VD</a:t>
            </a:r>
          </a:p>
          <a:p>
            <a:pPr lvl="1"/>
            <a:r>
              <a:rPr lang="pt-BR" dirty="0" smtClean="0"/>
              <a:t>Resíduos padronizados para cada caso</a:t>
            </a:r>
          </a:p>
          <a:p>
            <a:pPr lvl="1"/>
            <a:r>
              <a:rPr lang="pt-BR" i="1" dirty="0" smtClean="0"/>
              <a:t>Normal </a:t>
            </a:r>
            <a:r>
              <a:rPr lang="pt-BR" i="1" dirty="0" err="1" smtClean="0"/>
              <a:t>probability</a:t>
            </a:r>
            <a:r>
              <a:rPr lang="pt-BR" i="1" dirty="0" smtClean="0"/>
              <a:t> </a:t>
            </a:r>
            <a:r>
              <a:rPr lang="pt-BR" i="1" dirty="0" err="1" smtClean="0"/>
              <a:t>plot</a:t>
            </a:r>
            <a:r>
              <a:rPr lang="pt-BR" i="1" dirty="0" smtClean="0"/>
              <a:t> </a:t>
            </a:r>
            <a:r>
              <a:rPr lang="pt-BR" dirty="0" smtClean="0"/>
              <a:t>dos resíduos</a:t>
            </a:r>
          </a:p>
          <a:p>
            <a:pPr lvl="1"/>
            <a:r>
              <a:rPr lang="pt-BR" dirty="0" err="1" smtClean="0"/>
              <a:t>Studentized</a:t>
            </a:r>
            <a:r>
              <a:rPr lang="pt-BR" dirty="0" smtClean="0"/>
              <a:t> </a:t>
            </a:r>
            <a:r>
              <a:rPr lang="pt-BR" dirty="0" err="1" smtClean="0"/>
              <a:t>deleted</a:t>
            </a:r>
            <a:r>
              <a:rPr lang="pt-BR" dirty="0" smtClean="0"/>
              <a:t> </a:t>
            </a:r>
            <a:r>
              <a:rPr lang="pt-BR" dirty="0" err="1" smtClean="0"/>
              <a:t>residuals</a:t>
            </a:r>
            <a:r>
              <a:rPr lang="pt-BR" dirty="0" smtClean="0"/>
              <a:t> X valores preditos padronizados (valores esperados M=0 DP=1 e 95% dos casos entre -2 a +2)</a:t>
            </a:r>
          </a:p>
          <a:p>
            <a:r>
              <a:rPr lang="pt-BR" dirty="0" err="1" smtClean="0"/>
              <a:t>Leverage</a:t>
            </a:r>
            <a:r>
              <a:rPr lang="pt-BR" dirty="0" smtClean="0"/>
              <a:t>: identificar potencial casos extremos entre as VI´s</a:t>
            </a:r>
          </a:p>
          <a:p>
            <a:pPr lvl="1"/>
            <a:r>
              <a:rPr lang="pt-BR" dirty="0" smtClean="0"/>
              <a:t>Identificar os casos extremos (&lt;0,2 seguro; 0,2 a 0,5 arriscados e &gt; 0,5 para serem evitados). </a:t>
            </a:r>
          </a:p>
          <a:p>
            <a:r>
              <a:rPr lang="pt-BR" dirty="0" smtClean="0"/>
              <a:t>Distância </a:t>
            </a:r>
            <a:r>
              <a:rPr lang="pt-BR" dirty="0" err="1" smtClean="0"/>
              <a:t>Cook</a:t>
            </a:r>
            <a:r>
              <a:rPr lang="pt-BR" dirty="0" smtClean="0"/>
              <a:t>. Medida de Influência: identificar casos que exercem influência no cálculo de um ou mais coeficientes </a:t>
            </a:r>
          </a:p>
          <a:p>
            <a:pPr lvl="1"/>
            <a:r>
              <a:rPr lang="pt-BR" dirty="0" smtClean="0"/>
              <a:t>Indica a mudança nas estimativas do coeficiente de regressão se o caso </a:t>
            </a:r>
            <a:r>
              <a:rPr lang="pt-BR" dirty="0" err="1" smtClean="0"/>
              <a:t>i-ésimo</a:t>
            </a:r>
            <a:r>
              <a:rPr lang="pt-BR" dirty="0" smtClean="0"/>
              <a:t> é deletado</a:t>
            </a:r>
          </a:p>
          <a:p>
            <a:pPr lvl="1"/>
            <a:r>
              <a:rPr lang="pt-BR" dirty="0" err="1" smtClean="0"/>
              <a:t>DfFits</a:t>
            </a:r>
            <a:r>
              <a:rPr lang="pt-BR" dirty="0" smtClean="0"/>
              <a:t> medem a influência do </a:t>
            </a:r>
            <a:r>
              <a:rPr lang="pt-BR" dirty="0" err="1" smtClean="0"/>
              <a:t>i-ésimo</a:t>
            </a:r>
            <a:r>
              <a:rPr lang="pt-BR" dirty="0" smtClean="0"/>
              <a:t> caso nas estimativas dos coeficientes de regressão e na variância dos coeficientes</a:t>
            </a:r>
          </a:p>
          <a:p>
            <a:pPr lvl="1"/>
            <a:r>
              <a:rPr lang="pt-BR" dirty="0" err="1" smtClean="0"/>
              <a:t>DfBetas</a:t>
            </a:r>
            <a:r>
              <a:rPr lang="pt-BR" dirty="0" smtClean="0"/>
              <a:t> medem a influência da </a:t>
            </a:r>
            <a:r>
              <a:rPr lang="pt-BR" dirty="0" err="1" smtClean="0"/>
              <a:t>i-ésima</a:t>
            </a:r>
            <a:r>
              <a:rPr lang="pt-BR" dirty="0" smtClean="0"/>
              <a:t> casa na estimativa de cada coeficiente de regressão separadamente.</a:t>
            </a:r>
          </a:p>
          <a:p>
            <a:r>
              <a:rPr lang="pt-BR" dirty="0" smtClean="0"/>
              <a:t>Validação cruzada (problema do </a:t>
            </a:r>
            <a:r>
              <a:rPr lang="pt-BR" dirty="0" err="1" smtClean="0"/>
              <a:t>overfiting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Seleciona-se </a:t>
            </a:r>
            <a:r>
              <a:rPr lang="pt-BR" dirty="0" err="1" smtClean="0"/>
              <a:t>aleatóriamente</a:t>
            </a:r>
            <a:r>
              <a:rPr lang="pt-BR" dirty="0" smtClean="0"/>
              <a:t> 70% dos casos</a:t>
            </a:r>
          </a:p>
          <a:p>
            <a:pPr lvl="1"/>
            <a:r>
              <a:rPr lang="pt-BR" dirty="0" smtClean="0"/>
              <a:t>Ajusta-se o modelo</a:t>
            </a:r>
          </a:p>
          <a:p>
            <a:pPr lvl="1"/>
            <a:r>
              <a:rPr lang="pt-BR" dirty="0" smtClean="0"/>
              <a:t>Usa-se os coeficientes para obter os valores preditos para os 30% casos restantes</a:t>
            </a:r>
          </a:p>
          <a:p>
            <a:pPr lvl="1"/>
            <a:r>
              <a:rPr lang="pt-BR" dirty="0" smtClean="0"/>
              <a:t>Calcula-se o R</a:t>
            </a:r>
            <a:r>
              <a:rPr lang="pt-BR" baseline="30000" dirty="0" smtClean="0"/>
              <a:t>2</a:t>
            </a:r>
            <a:r>
              <a:rPr lang="pt-BR" dirty="0" smtClean="0"/>
              <a:t> para a amostra menor.  A diferença não deve ser </a:t>
            </a:r>
            <a:r>
              <a:rPr lang="pt-BR" smtClean="0"/>
              <a:t>muito grande.</a:t>
            </a:r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Exemplo ...</a:t>
            </a:r>
            <a:endParaRPr lang="en-US" dirty="0"/>
          </a:p>
        </p:txBody>
      </p:sp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23334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200" dirty="0" smtClean="0"/>
              <a:t>Montar a equação de previsão</a:t>
            </a:r>
          </a:p>
          <a:p>
            <a:pPr>
              <a:lnSpc>
                <a:spcPct val="90000"/>
              </a:lnSpc>
            </a:pPr>
            <a:r>
              <a:rPr lang="pt-BR" sz="3200" dirty="0" smtClean="0"/>
              <a:t>Interpretar os coeficientes de regressão</a:t>
            </a:r>
          </a:p>
          <a:p>
            <a:pPr>
              <a:lnSpc>
                <a:spcPct val="90000"/>
              </a:lnSpc>
            </a:pPr>
            <a:r>
              <a:rPr lang="pt-BR" sz="3200" dirty="0">
                <a:cs typeface="Arial" charset="0"/>
              </a:rPr>
              <a:t>Obtenha a Tolerância e a VIF ligando a opção </a:t>
            </a:r>
            <a:r>
              <a:rPr lang="pt-BR" sz="3200" i="1" dirty="0" err="1">
                <a:cs typeface="Arial" charset="0"/>
              </a:rPr>
              <a:t>Statistics</a:t>
            </a:r>
            <a:r>
              <a:rPr lang="pt-BR" sz="3200" i="1" dirty="0">
                <a:cs typeface="Arial" charset="0"/>
              </a:rPr>
              <a:t>/</a:t>
            </a:r>
            <a:r>
              <a:rPr lang="pt-BR" sz="3200" i="1" dirty="0" err="1">
                <a:cs typeface="Arial" charset="0"/>
              </a:rPr>
              <a:t>Collinearity</a:t>
            </a:r>
            <a:r>
              <a:rPr lang="pt-BR" sz="3200" i="1" dirty="0">
                <a:cs typeface="Arial" charset="0"/>
              </a:rPr>
              <a:t> </a:t>
            </a:r>
            <a:r>
              <a:rPr lang="pt-BR" sz="3200" i="1" dirty="0" err="1">
                <a:cs typeface="Arial" charset="0"/>
              </a:rPr>
              <a:t>Diagnostics</a:t>
            </a:r>
            <a:endParaRPr lang="pt-BR" sz="3200" i="1" dirty="0">
              <a:cs typeface="Arial" charset="0"/>
            </a:endParaRPr>
          </a:p>
          <a:p>
            <a:pPr>
              <a:lnSpc>
                <a:spcPct val="90000"/>
              </a:lnSpc>
            </a:pPr>
            <a:endParaRPr lang="pt-BR" dirty="0" smtClean="0"/>
          </a:p>
          <a:p>
            <a:pPr>
              <a:buFontTx/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 smtClean="0"/>
              <a:t>Correlação</a:t>
            </a:r>
            <a:r>
              <a:rPr lang="en-US" sz="4000" dirty="0" smtClean="0"/>
              <a:t> </a:t>
            </a:r>
            <a:r>
              <a:rPr lang="en-US" sz="4000" dirty="0" err="1" smtClean="0"/>
              <a:t>parcial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756" y="1592796"/>
            <a:ext cx="3610379" cy="476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04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59632" y="1191072"/>
            <a:ext cx="6665168" cy="309634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467600" cy="1143000"/>
          </a:xfrm>
        </p:spPr>
        <p:txBody>
          <a:bodyPr/>
          <a:lstStyle/>
          <a:p>
            <a:r>
              <a:rPr lang="en-US" dirty="0" err="1" smtClean="0"/>
              <a:t>Definição</a:t>
            </a:r>
            <a:r>
              <a:rPr lang="en-US" dirty="0" smtClean="0"/>
              <a:t> ..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1331640"/>
            <a:ext cx="6108700" cy="273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471" y="4765417"/>
            <a:ext cx="730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Ex</a:t>
            </a:r>
            <a:r>
              <a:rPr lang="pt-BR" dirty="0" smtClean="0"/>
              <a:t>: </a:t>
            </a:r>
            <a:r>
              <a:rPr lang="pt-BR" i="1" dirty="0" err="1" smtClean="0"/>
              <a:t>r</a:t>
            </a:r>
            <a:r>
              <a:rPr lang="pt-BR" dirty="0" smtClean="0"/>
              <a:t> número do tênis que calça, extensão de vocabulário em crianças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8955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Conceitos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4764"/>
            <a:ext cx="7467600" cy="4525963"/>
          </a:xfrm>
        </p:spPr>
        <p:txBody>
          <a:bodyPr>
            <a:normAutofit lnSpcReduction="10000"/>
          </a:bodyPr>
          <a:lstStyle/>
          <a:p>
            <a:r>
              <a:rPr lang="pt-BR" sz="2800" dirty="0" smtClean="0"/>
              <a:t>Variável de controle</a:t>
            </a:r>
          </a:p>
          <a:p>
            <a:r>
              <a:rPr lang="pt-BR" sz="2800" dirty="0" smtClean="0"/>
              <a:t>Efeito (inferência causal)</a:t>
            </a:r>
          </a:p>
          <a:p>
            <a:r>
              <a:rPr lang="pt-BR" sz="2800" dirty="0" smtClean="0"/>
              <a:t>Correlação espúria </a:t>
            </a:r>
          </a:p>
          <a:p>
            <a:r>
              <a:rPr lang="pt-BR" sz="2800" dirty="0" smtClean="0"/>
              <a:t>Explanatória/explicativa ou parcialmente explanatória/explicativa</a:t>
            </a:r>
          </a:p>
          <a:p>
            <a:pPr lvl="1"/>
            <a:r>
              <a:rPr lang="pt-BR" sz="2400" dirty="0" smtClean="0"/>
              <a:t>VI e VD = 0 ou menor depois da inclusão da variável controle</a:t>
            </a:r>
          </a:p>
          <a:p>
            <a:r>
              <a:rPr lang="pt-BR" sz="2800" dirty="0" smtClean="0"/>
              <a:t>Supressora</a:t>
            </a:r>
          </a:p>
          <a:p>
            <a:r>
              <a:rPr lang="pt-BR" sz="2800" dirty="0" smtClean="0"/>
              <a:t>Mecanismos explanatórios</a:t>
            </a:r>
          </a:p>
          <a:p>
            <a:pPr lvl="1"/>
            <a:r>
              <a:rPr lang="pt-BR" sz="2400" dirty="0" smtClean="0"/>
              <a:t>Antecedente / interveniente (mediadora)</a:t>
            </a:r>
          </a:p>
        </p:txBody>
      </p:sp>
    </p:spTree>
    <p:extLst>
      <p:ext uri="{BB962C8B-B14F-4D97-AF65-F5344CB8AC3E}">
        <p14:creationId xmlns:p14="http://schemas.microsoft.com/office/powerpoint/2010/main" val="3940767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8" y="548679"/>
            <a:ext cx="6408712" cy="565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89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Exemplo</a:t>
            </a:r>
            <a:r>
              <a:rPr lang="en-US" dirty="0" smtClean="0"/>
              <a:t> SPSS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99892" y="1610798"/>
            <a:ext cx="2340260" cy="9001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Univ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Privada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99892" y="4111989"/>
            <a:ext cx="2340260" cy="900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ENADE</a:t>
            </a:r>
            <a:endParaRPr lang="en-US" dirty="0"/>
          </a:p>
        </p:txBody>
      </p:sp>
      <p:cxnSp>
        <p:nvCxnSpPr>
          <p:cNvPr id="8" name="Straight Arrow Connector 7"/>
          <p:cNvCxnSpPr>
            <a:endCxn id="5" idx="0"/>
          </p:cNvCxnSpPr>
          <p:nvPr/>
        </p:nvCxnSpPr>
        <p:spPr>
          <a:xfrm>
            <a:off x="4752020" y="2510898"/>
            <a:ext cx="18002" cy="16010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87524" y="2708920"/>
            <a:ext cx="2340260" cy="9001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Recursos</a:t>
            </a:r>
            <a:r>
              <a:rPr lang="en-US" dirty="0" smtClean="0"/>
              <a:t> </a:t>
            </a:r>
            <a:r>
              <a:rPr lang="en-US" dirty="0" err="1" smtClean="0"/>
              <a:t>cognitivos</a:t>
            </a:r>
            <a:r>
              <a:rPr lang="en-US" dirty="0" smtClean="0"/>
              <a:t> </a:t>
            </a:r>
            <a:r>
              <a:rPr lang="en-US" dirty="0" err="1" smtClean="0"/>
              <a:t>prévios</a:t>
            </a:r>
            <a:r>
              <a:rPr lang="en-US" dirty="0" smtClean="0"/>
              <a:t> (ENEM)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627784" y="2168860"/>
            <a:ext cx="972108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1"/>
          </p:cNvCxnSpPr>
          <p:nvPr/>
        </p:nvCxnSpPr>
        <p:spPr>
          <a:xfrm>
            <a:off x="2627784" y="3320988"/>
            <a:ext cx="972108" cy="12410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50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96652"/>
            <a:ext cx="7092788" cy="61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88640"/>
            <a:ext cx="6774925" cy="591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8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68659"/>
            <a:ext cx="7884876" cy="569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38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512676"/>
            <a:ext cx="7848364" cy="56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91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20688"/>
            <a:ext cx="7524836" cy="543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0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32"/>
            <a:ext cx="7470648" cy="1143000"/>
          </a:xfrm>
        </p:spPr>
        <p:txBody>
          <a:bodyPr/>
          <a:lstStyle/>
          <a:p>
            <a:r>
              <a:rPr lang="en-US" dirty="0" err="1" smtClean="0"/>
              <a:t>Exemplo</a:t>
            </a:r>
            <a:r>
              <a:rPr lang="en-US" dirty="0" smtClean="0"/>
              <a:t> AMOS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936" y="1112093"/>
            <a:ext cx="4438311" cy="534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0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3408"/>
            <a:ext cx="7467600" cy="1143000"/>
          </a:xfrm>
        </p:spPr>
        <p:txBody>
          <a:bodyPr/>
          <a:lstStyle/>
          <a:p>
            <a:pPr eaLnBrk="1" hangingPunct="1"/>
            <a:r>
              <a:rPr lang="pt-BR" i="1" dirty="0" err="1">
                <a:latin typeface="Franklin Gothic Book" charset="0"/>
              </a:rPr>
              <a:t>r</a:t>
            </a:r>
            <a:r>
              <a:rPr lang="pt-BR" dirty="0">
                <a:latin typeface="Franklin Gothic Book" charset="0"/>
              </a:rPr>
              <a:t> Parcial e </a:t>
            </a:r>
            <a:r>
              <a:rPr lang="pt-BR" dirty="0" err="1">
                <a:latin typeface="Franklin Gothic Book" charset="0"/>
              </a:rPr>
              <a:t>Semiparcial</a:t>
            </a:r>
            <a:endParaRPr lang="pt-BR" dirty="0">
              <a:latin typeface="Franklin Gothic Book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 dirty="0">
                <a:latin typeface="Arial" charset="0"/>
              </a:rPr>
              <a:t>Correlação parcial = </a:t>
            </a:r>
            <a:r>
              <a:rPr lang="pt-BR" i="1" dirty="0">
                <a:latin typeface="Arial" charset="0"/>
              </a:rPr>
              <a:t>pr</a:t>
            </a:r>
            <a:r>
              <a:rPr lang="pt-BR" baseline="-25000" dirty="0">
                <a:latin typeface="Arial" charset="0"/>
              </a:rPr>
              <a:t>1</a:t>
            </a:r>
            <a:r>
              <a:rPr lang="pt-BR" dirty="0">
                <a:latin typeface="Arial" charset="0"/>
              </a:rPr>
              <a:t> </a:t>
            </a:r>
            <a:r>
              <a:rPr lang="pt-BR" dirty="0" err="1">
                <a:latin typeface="Arial" charset="0"/>
              </a:rPr>
              <a:t>or</a:t>
            </a:r>
            <a:r>
              <a:rPr lang="pt-BR" dirty="0">
                <a:latin typeface="Arial" charset="0"/>
              </a:rPr>
              <a:t> </a:t>
            </a:r>
            <a:r>
              <a:rPr lang="pt-BR" i="1" dirty="0">
                <a:latin typeface="Arial" charset="0"/>
              </a:rPr>
              <a:t>pr</a:t>
            </a:r>
            <a:r>
              <a:rPr lang="pt-BR" baseline="-25000" dirty="0">
                <a:latin typeface="Arial" charset="0"/>
              </a:rPr>
              <a:t>Y1.23…</a:t>
            </a:r>
            <a:r>
              <a:rPr lang="pt-BR" baseline="-25000" dirty="0" err="1">
                <a:latin typeface="Arial" charset="0"/>
              </a:rPr>
              <a:t>P</a:t>
            </a:r>
            <a:endParaRPr lang="pt-BR" dirty="0">
              <a:latin typeface="Arial" charset="0"/>
            </a:endParaRPr>
          </a:p>
          <a:p>
            <a:pPr lvl="1" eaLnBrk="1" hangingPunct="1"/>
            <a:r>
              <a:rPr lang="pt-BR" dirty="0">
                <a:latin typeface="Arial" charset="0"/>
              </a:rPr>
              <a:t>Correlação entre </a:t>
            </a:r>
            <a:r>
              <a:rPr lang="pt-BR" i="1" dirty="0" err="1">
                <a:latin typeface="Arial" charset="0"/>
              </a:rPr>
              <a:t>Y</a:t>
            </a:r>
            <a:r>
              <a:rPr lang="pt-BR" i="1" dirty="0">
                <a:latin typeface="Arial" charset="0"/>
              </a:rPr>
              <a:t> e X</a:t>
            </a:r>
            <a:r>
              <a:rPr lang="pt-BR" baseline="-25000" dirty="0">
                <a:latin typeface="Arial" charset="0"/>
              </a:rPr>
              <a:t>1</a:t>
            </a:r>
            <a:r>
              <a:rPr lang="pt-BR" dirty="0">
                <a:latin typeface="Arial" charset="0"/>
              </a:rPr>
              <a:t> com os efeitos de </a:t>
            </a:r>
            <a:r>
              <a:rPr lang="pt-BR" i="1" dirty="0">
                <a:latin typeface="Arial" charset="0"/>
              </a:rPr>
              <a:t>X</a:t>
            </a:r>
            <a:r>
              <a:rPr lang="pt-BR" baseline="-25000" dirty="0">
                <a:latin typeface="Arial" charset="0"/>
              </a:rPr>
              <a:t>2</a:t>
            </a:r>
            <a:r>
              <a:rPr lang="pt-BR" dirty="0">
                <a:latin typeface="Arial" charset="0"/>
              </a:rPr>
              <a:t>, </a:t>
            </a:r>
            <a:r>
              <a:rPr lang="pt-BR" i="1" dirty="0">
                <a:latin typeface="Arial" charset="0"/>
              </a:rPr>
              <a:t>X</a:t>
            </a:r>
            <a:r>
              <a:rPr lang="pt-BR" baseline="-25000" dirty="0">
                <a:latin typeface="Arial" charset="0"/>
              </a:rPr>
              <a:t>3</a:t>
            </a:r>
            <a:r>
              <a:rPr lang="pt-BR" dirty="0">
                <a:latin typeface="Arial" charset="0"/>
              </a:rPr>
              <a:t>, …</a:t>
            </a:r>
            <a:r>
              <a:rPr lang="pt-BR" i="1" dirty="0">
                <a:latin typeface="Arial" charset="0"/>
              </a:rPr>
              <a:t>X</a:t>
            </a:r>
            <a:r>
              <a:rPr lang="pt-BR" baseline="-25000" dirty="0">
                <a:latin typeface="Arial" charset="0"/>
              </a:rPr>
              <a:t>P</a:t>
            </a:r>
            <a:r>
              <a:rPr lang="pt-BR" dirty="0">
                <a:latin typeface="Arial" charset="0"/>
              </a:rPr>
              <a:t> particionados / removidos de ambas variáveis </a:t>
            </a:r>
            <a:r>
              <a:rPr lang="pt-BR" i="1" dirty="0" err="1">
                <a:latin typeface="Arial" charset="0"/>
              </a:rPr>
              <a:t>Y</a:t>
            </a:r>
            <a:r>
              <a:rPr lang="pt-BR" i="1" dirty="0">
                <a:latin typeface="Arial" charset="0"/>
              </a:rPr>
              <a:t> e X</a:t>
            </a:r>
            <a:r>
              <a:rPr lang="pt-BR" baseline="-25000" dirty="0">
                <a:latin typeface="Arial" charset="0"/>
              </a:rPr>
              <a:t>1</a:t>
            </a:r>
            <a:endParaRPr lang="pt-BR" dirty="0">
              <a:latin typeface="Arial" charset="0"/>
            </a:endParaRPr>
          </a:p>
          <a:p>
            <a:pPr lvl="2" eaLnBrk="1" hangingPunct="1"/>
            <a:r>
              <a:rPr lang="pt-BR" dirty="0">
                <a:latin typeface="Arial" charset="0"/>
              </a:rPr>
              <a:t>i.e., correlação entre o resíduo em </a:t>
            </a:r>
            <a:r>
              <a:rPr lang="pt-BR" i="1" dirty="0" err="1">
                <a:latin typeface="Arial" charset="0"/>
              </a:rPr>
              <a:t>Y</a:t>
            </a:r>
            <a:r>
              <a:rPr lang="pt-BR" i="1" dirty="0">
                <a:latin typeface="Arial" charset="0"/>
              </a:rPr>
              <a:t> e </a:t>
            </a:r>
            <a:r>
              <a:rPr lang="pt-BR" dirty="0">
                <a:latin typeface="Arial" charset="0"/>
              </a:rPr>
              <a:t>resíduo em </a:t>
            </a:r>
            <a:r>
              <a:rPr lang="pt-BR" i="1" dirty="0">
                <a:latin typeface="Arial" charset="0"/>
              </a:rPr>
              <a:t>X</a:t>
            </a:r>
            <a:r>
              <a:rPr lang="pt-BR" i="1" baseline="-25000" dirty="0">
                <a:latin typeface="Arial" charset="0"/>
              </a:rPr>
              <a:t>1</a:t>
            </a:r>
            <a:r>
              <a:rPr lang="pt-BR" i="1" dirty="0">
                <a:latin typeface="Arial" charset="0"/>
              </a:rPr>
              <a:t> </a:t>
            </a:r>
            <a:r>
              <a:rPr lang="pt-BR" dirty="0">
                <a:latin typeface="Arial" charset="0"/>
              </a:rPr>
              <a:t>depois de ter predito ambas de </a:t>
            </a:r>
            <a:r>
              <a:rPr lang="pt-BR" i="1" dirty="0">
                <a:latin typeface="Arial" charset="0"/>
              </a:rPr>
              <a:t>X</a:t>
            </a:r>
            <a:r>
              <a:rPr lang="pt-BR" baseline="-25000" dirty="0">
                <a:latin typeface="Arial" charset="0"/>
              </a:rPr>
              <a:t>2</a:t>
            </a:r>
            <a:r>
              <a:rPr lang="pt-BR" dirty="0">
                <a:latin typeface="Arial" charset="0"/>
              </a:rPr>
              <a:t>, </a:t>
            </a:r>
            <a:r>
              <a:rPr lang="pt-BR" i="1" dirty="0">
                <a:latin typeface="Arial" charset="0"/>
              </a:rPr>
              <a:t>X</a:t>
            </a:r>
            <a:r>
              <a:rPr lang="pt-BR" baseline="-25000" dirty="0">
                <a:latin typeface="Arial" charset="0"/>
              </a:rPr>
              <a:t>3</a:t>
            </a:r>
            <a:r>
              <a:rPr lang="pt-BR" dirty="0">
                <a:latin typeface="Arial" charset="0"/>
              </a:rPr>
              <a:t>, …</a:t>
            </a:r>
            <a:r>
              <a:rPr lang="pt-BR" i="1" dirty="0">
                <a:latin typeface="Arial" charset="0"/>
              </a:rPr>
              <a:t>X</a:t>
            </a:r>
            <a:r>
              <a:rPr lang="pt-BR" baseline="-25000" dirty="0">
                <a:latin typeface="Arial" charset="0"/>
              </a:rPr>
              <a:t>P</a:t>
            </a:r>
          </a:p>
          <a:p>
            <a:pPr lvl="1" eaLnBrk="1" hangingPunct="1"/>
            <a:r>
              <a:rPr lang="pt-BR" dirty="0">
                <a:latin typeface="Arial" charset="0"/>
              </a:rPr>
              <a:t>O problema com o </a:t>
            </a:r>
            <a:r>
              <a:rPr lang="pt-BR" i="1" dirty="0" err="1">
                <a:latin typeface="Arial" charset="0"/>
              </a:rPr>
              <a:t>r</a:t>
            </a:r>
            <a:r>
              <a:rPr lang="pt-BR" dirty="0">
                <a:latin typeface="Arial" charset="0"/>
              </a:rPr>
              <a:t> parcial é que o resíduo de </a:t>
            </a:r>
            <a:r>
              <a:rPr lang="pt-BR" dirty="0" err="1">
                <a:latin typeface="Arial" charset="0"/>
              </a:rPr>
              <a:t>Y</a:t>
            </a:r>
            <a:r>
              <a:rPr lang="pt-BR" dirty="0">
                <a:latin typeface="Arial" charset="0"/>
              </a:rPr>
              <a:t> pode ser muito diferente da variável que nós queremos predizer</a:t>
            </a:r>
          </a:p>
        </p:txBody>
      </p:sp>
    </p:spTree>
    <p:extLst>
      <p:ext uri="{BB962C8B-B14F-4D97-AF65-F5344CB8AC3E}">
        <p14:creationId xmlns:p14="http://schemas.microsoft.com/office/powerpoint/2010/main" val="1659257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i="1">
                <a:latin typeface="Franklin Gothic Book" charset="0"/>
              </a:rPr>
              <a:t>r</a:t>
            </a:r>
            <a:r>
              <a:rPr lang="pt-BR">
                <a:latin typeface="Franklin Gothic Book" charset="0"/>
              </a:rPr>
              <a:t> Parcial e Semiparcial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pt-BR" sz="2800" dirty="0" smtClean="0">
                <a:latin typeface="Arial" charset="0"/>
              </a:rPr>
              <a:t>Correlação </a:t>
            </a:r>
            <a:r>
              <a:rPr lang="pt-BR" sz="2800" dirty="0" err="1">
                <a:latin typeface="Arial" charset="0"/>
              </a:rPr>
              <a:t>semiparcial</a:t>
            </a:r>
            <a:r>
              <a:rPr lang="pt-BR" sz="2800" dirty="0">
                <a:latin typeface="Arial" charset="0"/>
              </a:rPr>
              <a:t> = </a:t>
            </a:r>
            <a:r>
              <a:rPr lang="pt-BR" sz="2800" i="1" dirty="0">
                <a:latin typeface="Arial" charset="0"/>
              </a:rPr>
              <a:t>sr</a:t>
            </a:r>
            <a:r>
              <a:rPr lang="pt-BR" sz="2800" baseline="-25000" dirty="0">
                <a:latin typeface="Arial" charset="0"/>
              </a:rPr>
              <a:t>1</a:t>
            </a:r>
            <a:r>
              <a:rPr lang="pt-BR" sz="2800" dirty="0">
                <a:latin typeface="Arial" charset="0"/>
              </a:rPr>
              <a:t> </a:t>
            </a:r>
            <a:r>
              <a:rPr lang="pt-BR" sz="2800" dirty="0" err="1">
                <a:latin typeface="Arial" charset="0"/>
              </a:rPr>
              <a:t>or</a:t>
            </a:r>
            <a:r>
              <a:rPr lang="pt-BR" sz="2800" dirty="0">
                <a:latin typeface="Arial" charset="0"/>
              </a:rPr>
              <a:t> </a:t>
            </a:r>
            <a:r>
              <a:rPr lang="pt-BR" sz="2800" i="1" dirty="0" err="1">
                <a:latin typeface="Arial" charset="0"/>
              </a:rPr>
              <a:t>sr</a:t>
            </a:r>
            <a:r>
              <a:rPr lang="pt-BR" sz="2800" baseline="-25000" dirty="0" err="1">
                <a:latin typeface="Arial" charset="0"/>
              </a:rPr>
              <a:t>Y</a:t>
            </a:r>
            <a:r>
              <a:rPr lang="pt-BR" sz="2800" baseline="-25000" dirty="0">
                <a:latin typeface="Arial" charset="0"/>
              </a:rPr>
              <a:t>(1.23…</a:t>
            </a:r>
            <a:r>
              <a:rPr lang="pt-BR" sz="2800" baseline="-25000" dirty="0" err="1">
                <a:latin typeface="Arial" charset="0"/>
              </a:rPr>
              <a:t>P</a:t>
            </a:r>
            <a:r>
              <a:rPr lang="pt-BR" sz="2800" baseline="-25000" dirty="0">
                <a:latin typeface="Arial" charset="0"/>
              </a:rPr>
              <a:t>)</a:t>
            </a:r>
            <a:endParaRPr lang="pt-BR" sz="28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pt-BR" sz="2400" dirty="0">
                <a:latin typeface="Arial" charset="0"/>
              </a:rPr>
              <a:t>Correlação entre </a:t>
            </a:r>
            <a:r>
              <a:rPr lang="pt-BR" sz="2400" i="1" dirty="0" err="1">
                <a:latin typeface="Arial" charset="0"/>
              </a:rPr>
              <a:t>Y</a:t>
            </a:r>
            <a:r>
              <a:rPr lang="pt-BR" sz="2400" i="1" dirty="0">
                <a:latin typeface="Arial" charset="0"/>
              </a:rPr>
              <a:t>  </a:t>
            </a:r>
            <a:r>
              <a:rPr lang="pt-BR" sz="2400" dirty="0">
                <a:latin typeface="Arial" charset="0"/>
              </a:rPr>
              <a:t>e </a:t>
            </a:r>
            <a:r>
              <a:rPr lang="pt-BR" sz="2400" i="1" dirty="0">
                <a:latin typeface="Arial" charset="0"/>
              </a:rPr>
              <a:t>X</a:t>
            </a:r>
            <a:r>
              <a:rPr lang="pt-BR" sz="2400" baseline="-25000" dirty="0">
                <a:latin typeface="Arial" charset="0"/>
              </a:rPr>
              <a:t>1</a:t>
            </a:r>
            <a:r>
              <a:rPr lang="pt-BR" sz="2400" dirty="0">
                <a:latin typeface="Arial" charset="0"/>
              </a:rPr>
              <a:t> com os efeitos de </a:t>
            </a:r>
            <a:r>
              <a:rPr lang="pt-BR" sz="2400" i="1" dirty="0">
                <a:latin typeface="Arial" charset="0"/>
              </a:rPr>
              <a:t>X</a:t>
            </a:r>
            <a:r>
              <a:rPr lang="pt-BR" sz="2400" baseline="-25000" dirty="0">
                <a:latin typeface="Arial" charset="0"/>
              </a:rPr>
              <a:t>2</a:t>
            </a:r>
            <a:r>
              <a:rPr lang="pt-BR" sz="2400" dirty="0">
                <a:latin typeface="Arial" charset="0"/>
              </a:rPr>
              <a:t>, </a:t>
            </a:r>
            <a:r>
              <a:rPr lang="pt-BR" sz="2400" i="1" dirty="0">
                <a:latin typeface="Arial" charset="0"/>
              </a:rPr>
              <a:t>X</a:t>
            </a:r>
            <a:r>
              <a:rPr lang="pt-BR" sz="2400" baseline="-25000" dirty="0">
                <a:latin typeface="Arial" charset="0"/>
              </a:rPr>
              <a:t>3</a:t>
            </a:r>
            <a:r>
              <a:rPr lang="pt-BR" sz="2400" dirty="0">
                <a:latin typeface="Arial" charset="0"/>
              </a:rPr>
              <a:t>, …</a:t>
            </a:r>
            <a:r>
              <a:rPr lang="pt-BR" sz="2400" i="1" dirty="0">
                <a:latin typeface="Arial" charset="0"/>
              </a:rPr>
              <a:t>X</a:t>
            </a:r>
            <a:r>
              <a:rPr lang="pt-BR" sz="2400" baseline="-25000" dirty="0">
                <a:latin typeface="Arial" charset="0"/>
              </a:rPr>
              <a:t>P</a:t>
            </a:r>
            <a:r>
              <a:rPr lang="pt-BR" sz="2400" dirty="0">
                <a:latin typeface="Arial" charset="0"/>
              </a:rPr>
              <a:t> removidos somente de </a:t>
            </a:r>
            <a:r>
              <a:rPr lang="pt-BR" sz="2400" i="1" dirty="0">
                <a:latin typeface="Arial" charset="0"/>
              </a:rPr>
              <a:t>X</a:t>
            </a:r>
            <a:r>
              <a:rPr lang="pt-BR" sz="2400" baseline="-25000" dirty="0">
                <a:latin typeface="Arial" charset="0"/>
              </a:rPr>
              <a:t>1</a:t>
            </a:r>
            <a:endParaRPr lang="pt-BR" sz="2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pt-BR" sz="2400" dirty="0">
                <a:latin typeface="Arial" charset="0"/>
              </a:rPr>
              <a:t>Mostra a contribuição única de </a:t>
            </a:r>
            <a:r>
              <a:rPr lang="pt-BR" sz="2400" i="1" dirty="0">
                <a:latin typeface="Arial" charset="0"/>
              </a:rPr>
              <a:t>X</a:t>
            </a:r>
            <a:r>
              <a:rPr lang="pt-BR" sz="2400" i="1" baseline="-25000" dirty="0">
                <a:latin typeface="Arial" charset="0"/>
              </a:rPr>
              <a:t>1</a:t>
            </a:r>
            <a:r>
              <a:rPr lang="pt-BR" sz="2400" dirty="0">
                <a:latin typeface="Arial" charset="0"/>
              </a:rPr>
              <a:t> para predizer </a:t>
            </a:r>
            <a:r>
              <a:rPr lang="pt-BR" sz="2400" i="1" dirty="0" err="1">
                <a:latin typeface="Arial" charset="0"/>
              </a:rPr>
              <a:t>Y</a:t>
            </a:r>
            <a:endParaRPr lang="pt-BR" sz="2400" dirty="0">
              <a:latin typeface="Arial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pt-BR" sz="2200" dirty="0">
                <a:latin typeface="Arial" charset="0"/>
              </a:rPr>
              <a:t>i.e., correlação entre </a:t>
            </a:r>
            <a:r>
              <a:rPr lang="pt-BR" sz="2200" i="1" dirty="0" err="1">
                <a:latin typeface="Arial" charset="0"/>
              </a:rPr>
              <a:t>Y</a:t>
            </a:r>
            <a:r>
              <a:rPr lang="pt-BR" sz="2200" i="1" dirty="0">
                <a:latin typeface="Arial" charset="0"/>
              </a:rPr>
              <a:t> </a:t>
            </a:r>
            <a:r>
              <a:rPr lang="pt-BR" sz="2200" dirty="0">
                <a:latin typeface="Arial" charset="0"/>
              </a:rPr>
              <a:t>e o resíduo de </a:t>
            </a:r>
            <a:r>
              <a:rPr lang="pt-BR" sz="2200" i="1" dirty="0">
                <a:latin typeface="Arial" charset="0"/>
              </a:rPr>
              <a:t>X</a:t>
            </a:r>
            <a:r>
              <a:rPr lang="pt-BR" sz="2200" i="1" baseline="-25000" dirty="0">
                <a:latin typeface="Arial" charset="0"/>
              </a:rPr>
              <a:t>1</a:t>
            </a:r>
            <a:r>
              <a:rPr lang="pt-BR" sz="2200" i="1" dirty="0">
                <a:latin typeface="Arial" charset="0"/>
              </a:rPr>
              <a:t> </a:t>
            </a:r>
            <a:r>
              <a:rPr lang="pt-BR" sz="2200" dirty="0">
                <a:latin typeface="Arial" charset="0"/>
              </a:rPr>
              <a:t>depois</a:t>
            </a:r>
            <a:r>
              <a:rPr lang="pt-BR" sz="2200" i="1" dirty="0">
                <a:latin typeface="Arial" charset="0"/>
              </a:rPr>
              <a:t> </a:t>
            </a:r>
            <a:r>
              <a:rPr lang="pt-BR" sz="2200" dirty="0">
                <a:latin typeface="Arial" charset="0"/>
              </a:rPr>
              <a:t>de ter controlado </a:t>
            </a:r>
            <a:r>
              <a:rPr lang="pt-BR" sz="2200" i="1" dirty="0">
                <a:latin typeface="Arial" charset="0"/>
              </a:rPr>
              <a:t>X</a:t>
            </a:r>
            <a:r>
              <a:rPr lang="pt-BR" sz="2200" baseline="-25000" dirty="0">
                <a:latin typeface="Arial" charset="0"/>
              </a:rPr>
              <a:t>2</a:t>
            </a:r>
            <a:r>
              <a:rPr lang="pt-BR" sz="2200" dirty="0">
                <a:latin typeface="Arial" charset="0"/>
              </a:rPr>
              <a:t>, </a:t>
            </a:r>
            <a:r>
              <a:rPr lang="pt-BR" sz="2200" i="1" dirty="0">
                <a:latin typeface="Arial" charset="0"/>
              </a:rPr>
              <a:t>X</a:t>
            </a:r>
            <a:r>
              <a:rPr lang="pt-BR" sz="2200" baseline="-25000" dirty="0">
                <a:latin typeface="Arial" charset="0"/>
              </a:rPr>
              <a:t>3</a:t>
            </a:r>
            <a:r>
              <a:rPr lang="pt-BR" sz="2200" dirty="0">
                <a:latin typeface="Arial" charset="0"/>
              </a:rPr>
              <a:t>, …</a:t>
            </a:r>
            <a:r>
              <a:rPr lang="pt-BR" sz="2200" i="1" dirty="0">
                <a:latin typeface="Arial" charset="0"/>
              </a:rPr>
              <a:t>X</a:t>
            </a:r>
            <a:r>
              <a:rPr lang="pt-BR" sz="2200" baseline="-25000" dirty="0">
                <a:latin typeface="Arial" charset="0"/>
              </a:rPr>
              <a:t>P</a:t>
            </a:r>
          </a:p>
          <a:p>
            <a:pPr lvl="1" eaLnBrk="1" hangingPunct="1">
              <a:lnSpc>
                <a:spcPct val="90000"/>
              </a:lnSpc>
            </a:pPr>
            <a:r>
              <a:rPr lang="pt-BR" sz="2400" dirty="0">
                <a:latin typeface="Arial" charset="0"/>
              </a:rPr>
              <a:t>Indica a </a:t>
            </a:r>
            <a:r>
              <a:rPr lang="pt-BR" sz="2400" b="1" dirty="0">
                <a:latin typeface="Arial" charset="0"/>
              </a:rPr>
              <a:t>validade incremental </a:t>
            </a:r>
            <a:r>
              <a:rPr lang="pt-BR" sz="2400" dirty="0">
                <a:latin typeface="Arial" charset="0"/>
              </a:rPr>
              <a:t>de um </a:t>
            </a:r>
            <a:r>
              <a:rPr lang="pt-BR" sz="2400" dirty="0" err="1">
                <a:latin typeface="Arial" charset="0"/>
              </a:rPr>
              <a:t>preditor</a:t>
            </a:r>
            <a:endParaRPr lang="pt-BR" sz="2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pt-BR" sz="2400" dirty="0">
                <a:latin typeface="Arial" charset="0"/>
              </a:rPr>
              <a:t>Não há problema na interpretação dos resultados</a:t>
            </a:r>
          </a:p>
          <a:p>
            <a:pPr lvl="2" eaLnBrk="1" hangingPunct="1">
              <a:lnSpc>
                <a:spcPct val="90000"/>
              </a:lnSpc>
            </a:pPr>
            <a:r>
              <a:rPr lang="pt-BR" sz="2200" i="1" dirty="0" err="1">
                <a:latin typeface="Arial" charset="0"/>
              </a:rPr>
              <a:t>Y</a:t>
            </a:r>
            <a:r>
              <a:rPr lang="pt-BR" sz="2200" i="1" dirty="0">
                <a:latin typeface="Arial" charset="0"/>
              </a:rPr>
              <a:t>  </a:t>
            </a:r>
            <a:r>
              <a:rPr lang="pt-BR" sz="2200" dirty="0">
                <a:latin typeface="Arial" charset="0"/>
              </a:rPr>
              <a:t>é o mesmo</a:t>
            </a:r>
          </a:p>
          <a:p>
            <a:pPr lvl="1" eaLnBrk="1" hangingPunct="1">
              <a:lnSpc>
                <a:spcPct val="90000"/>
              </a:lnSpc>
            </a:pPr>
            <a:r>
              <a:rPr lang="pt-BR" sz="2400" dirty="0">
                <a:latin typeface="Arial" charset="0"/>
              </a:rPr>
              <a:t>É chamado </a:t>
            </a:r>
            <a:r>
              <a:rPr lang="pt-BR" sz="2400" i="1" dirty="0" err="1">
                <a:latin typeface="Arial" charset="0"/>
              </a:rPr>
              <a:t>Part</a:t>
            </a:r>
            <a:r>
              <a:rPr lang="pt-BR" sz="2400" i="1" dirty="0">
                <a:latin typeface="Arial" charset="0"/>
              </a:rPr>
              <a:t> </a:t>
            </a:r>
            <a:r>
              <a:rPr lang="pt-BR" sz="2400" i="1" dirty="0" err="1">
                <a:latin typeface="Arial" charset="0"/>
              </a:rPr>
              <a:t>correlation</a:t>
            </a:r>
            <a:r>
              <a:rPr lang="pt-BR" sz="2400" dirty="0">
                <a:latin typeface="Arial" charset="0"/>
              </a:rPr>
              <a:t> no SPSS</a:t>
            </a:r>
          </a:p>
        </p:txBody>
      </p:sp>
    </p:spTree>
    <p:extLst>
      <p:ext uri="{BB962C8B-B14F-4D97-AF65-F5344CB8AC3E}">
        <p14:creationId xmlns:p14="http://schemas.microsoft.com/office/powerpoint/2010/main" val="324165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22238"/>
            <a:ext cx="8710613" cy="868362"/>
          </a:xfrm>
        </p:spPr>
        <p:txBody>
          <a:bodyPr/>
          <a:lstStyle/>
          <a:p>
            <a:pPr eaLnBrk="1" hangingPunct="1"/>
            <a:r>
              <a:rPr lang="pt-BR" sz="3600" i="1">
                <a:latin typeface="Franklin Gothic Book" charset="0"/>
              </a:rPr>
              <a:t>r Ordem 0 (Full), Parcial e Semiparcial</a:t>
            </a:r>
            <a:endParaRPr lang="pt-BR" sz="3600">
              <a:latin typeface="Franklin Gothic Book" charset="0"/>
            </a:endParaRP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5105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Obter de </a:t>
            </a:r>
            <a:r>
              <a:rPr lang="pt-BR" sz="2800" i="1" dirty="0" err="1">
                <a:latin typeface="Arial" charset="0"/>
              </a:rPr>
              <a:t>Statistics</a:t>
            </a:r>
            <a:r>
              <a:rPr lang="pt-BR" sz="2800" i="1" dirty="0">
                <a:latin typeface="Arial" charset="0"/>
              </a:rPr>
              <a:t> </a:t>
            </a:r>
            <a:r>
              <a:rPr lang="pt-BR" sz="2800" i="1" dirty="0" err="1">
                <a:latin typeface="Arial" charset="0"/>
              </a:rPr>
              <a:t>option</a:t>
            </a:r>
            <a:endParaRPr lang="pt-BR" sz="28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Visualize as diferenças nos diagramas de </a:t>
            </a:r>
            <a:r>
              <a:rPr lang="pt-BR" sz="2800" dirty="0" err="1">
                <a:latin typeface="Arial" charset="0"/>
              </a:rPr>
              <a:t>Venn</a:t>
            </a:r>
            <a:endParaRPr lang="pt-BR" sz="28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Correlação </a:t>
            </a:r>
            <a:r>
              <a:rPr lang="pt-BR" sz="2800" dirty="0" err="1">
                <a:latin typeface="Arial" charset="0"/>
              </a:rPr>
              <a:t>Full</a:t>
            </a:r>
            <a:r>
              <a:rPr lang="pt-BR" sz="2800" dirty="0">
                <a:latin typeface="Arial" charset="0"/>
              </a:rPr>
              <a:t> (</a:t>
            </a:r>
            <a:r>
              <a:rPr lang="pt-BR" sz="2800" i="1" dirty="0">
                <a:latin typeface="Arial" charset="0"/>
              </a:rPr>
              <a:t>zero </a:t>
            </a:r>
            <a:r>
              <a:rPr lang="pt-BR" sz="2800" i="1" dirty="0" err="1">
                <a:latin typeface="Arial" charset="0"/>
              </a:rPr>
              <a:t>order</a:t>
            </a:r>
            <a:r>
              <a:rPr lang="pt-BR" sz="2800" dirty="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endParaRPr lang="pt-BR" sz="2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pt-BR" sz="24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Correlação </a:t>
            </a:r>
            <a:r>
              <a:rPr lang="pt-BR" sz="2800" dirty="0" err="1" smtClean="0">
                <a:latin typeface="Arial" charset="0"/>
              </a:rPr>
              <a:t>semiparcial</a:t>
            </a:r>
            <a:r>
              <a:rPr lang="pt-BR" sz="2800" dirty="0" smtClean="0">
                <a:latin typeface="Arial" charset="0"/>
              </a:rPr>
              <a:t> (</a:t>
            </a:r>
            <a:r>
              <a:rPr lang="pt-BR" sz="2800" dirty="0" err="1" smtClean="0">
                <a:latin typeface="Arial" charset="0"/>
              </a:rPr>
              <a:t>part</a:t>
            </a:r>
            <a:r>
              <a:rPr lang="pt-BR" sz="2800" dirty="0" smtClean="0">
                <a:latin typeface="Arial" charset="0"/>
              </a:rPr>
              <a:t>)</a:t>
            </a:r>
            <a:endParaRPr lang="pt-BR" sz="28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pt-BR" sz="2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pt-BR" sz="24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Correlação </a:t>
            </a:r>
            <a:r>
              <a:rPr lang="pt-BR" sz="2800" dirty="0" smtClean="0">
                <a:latin typeface="Arial" charset="0"/>
              </a:rPr>
              <a:t>parcial (</a:t>
            </a:r>
            <a:r>
              <a:rPr lang="pt-BR" sz="2800" dirty="0" err="1" smtClean="0">
                <a:latin typeface="Arial" charset="0"/>
              </a:rPr>
              <a:t>partial</a:t>
            </a:r>
            <a:r>
              <a:rPr lang="pt-BR" sz="2800" dirty="0" smtClean="0">
                <a:latin typeface="Arial" charset="0"/>
              </a:rPr>
              <a:t>)</a:t>
            </a:r>
            <a:endParaRPr lang="pt-BR" sz="28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6032500" y="822325"/>
            <a:ext cx="2906713" cy="2708275"/>
            <a:chOff x="2928" y="695"/>
            <a:chExt cx="2544" cy="2371"/>
          </a:xfrm>
        </p:grpSpPr>
        <p:grpSp>
          <p:nvGrpSpPr>
            <p:cNvPr id="15365" name="Group 5"/>
            <p:cNvGrpSpPr>
              <a:grpSpLocks noChangeAspect="1"/>
            </p:cNvGrpSpPr>
            <p:nvPr/>
          </p:nvGrpSpPr>
          <p:grpSpPr bwMode="auto">
            <a:xfrm>
              <a:off x="3840" y="695"/>
              <a:ext cx="1632" cy="1561"/>
              <a:chOff x="2016" y="695"/>
              <a:chExt cx="1632" cy="1561"/>
            </a:xfrm>
          </p:grpSpPr>
          <p:sp>
            <p:nvSpPr>
              <p:cNvPr id="15376" name="Oval 6"/>
              <p:cNvSpPr>
                <a:spLocks noChangeAspect="1" noChangeArrowheads="1"/>
              </p:cNvSpPr>
              <p:nvPr/>
            </p:nvSpPr>
            <p:spPr bwMode="auto">
              <a:xfrm>
                <a:off x="2016" y="720"/>
                <a:ext cx="1632" cy="15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15377" name="Text Box 7"/>
              <p:cNvSpPr txBox="1">
                <a:spLocks noChangeAspect="1" noChangeArrowheads="1"/>
              </p:cNvSpPr>
              <p:nvPr/>
            </p:nvSpPr>
            <p:spPr bwMode="auto">
              <a:xfrm>
                <a:off x="2716" y="695"/>
                <a:ext cx="294" cy="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Y</a:t>
                </a:r>
              </a:p>
            </p:txBody>
          </p:sp>
        </p:grpSp>
        <p:grpSp>
          <p:nvGrpSpPr>
            <p:cNvPr id="15366" name="Group 8"/>
            <p:cNvGrpSpPr>
              <a:grpSpLocks noChangeAspect="1"/>
            </p:cNvGrpSpPr>
            <p:nvPr/>
          </p:nvGrpSpPr>
          <p:grpSpPr bwMode="auto">
            <a:xfrm>
              <a:off x="2928" y="720"/>
              <a:ext cx="1632" cy="1536"/>
              <a:chOff x="1104" y="720"/>
              <a:chExt cx="1632" cy="1536"/>
            </a:xfrm>
          </p:grpSpPr>
          <p:sp>
            <p:nvSpPr>
              <p:cNvPr id="15373" name="Oval 9"/>
              <p:cNvSpPr>
                <a:spLocks noChangeAspect="1" noChangeArrowheads="1"/>
              </p:cNvSpPr>
              <p:nvPr/>
            </p:nvSpPr>
            <p:spPr bwMode="auto">
              <a:xfrm>
                <a:off x="1104" y="720"/>
                <a:ext cx="1632" cy="15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15374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1142" y="1318"/>
                <a:ext cx="368" cy="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X</a:t>
                </a:r>
                <a:r>
                  <a:rPr lang="en-US" baseline="-25000"/>
                  <a:t>1</a:t>
                </a:r>
                <a:endParaRPr lang="en-US" i="1"/>
              </a:p>
            </p:txBody>
          </p:sp>
          <p:sp>
            <p:nvSpPr>
              <p:cNvPr id="15375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2255" y="885"/>
                <a:ext cx="273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a</a:t>
                </a:r>
              </a:p>
            </p:txBody>
          </p:sp>
        </p:grpSp>
        <p:grpSp>
          <p:nvGrpSpPr>
            <p:cNvPr id="15367" name="Group 12"/>
            <p:cNvGrpSpPr>
              <a:grpSpLocks noChangeAspect="1"/>
            </p:cNvGrpSpPr>
            <p:nvPr/>
          </p:nvGrpSpPr>
          <p:grpSpPr bwMode="auto">
            <a:xfrm>
              <a:off x="3840" y="1488"/>
              <a:ext cx="1632" cy="1578"/>
              <a:chOff x="2016" y="1488"/>
              <a:chExt cx="1632" cy="1578"/>
            </a:xfrm>
          </p:grpSpPr>
          <p:sp>
            <p:nvSpPr>
              <p:cNvPr id="15369" name="Oval 13"/>
              <p:cNvSpPr>
                <a:spLocks noChangeAspect="1" noChangeArrowheads="1"/>
              </p:cNvSpPr>
              <p:nvPr/>
            </p:nvSpPr>
            <p:spPr bwMode="auto">
              <a:xfrm>
                <a:off x="2016" y="1488"/>
                <a:ext cx="1632" cy="15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15370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2710" y="2745"/>
                <a:ext cx="369" cy="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X</a:t>
                </a:r>
                <a:r>
                  <a:rPr lang="en-US" baseline="-25000"/>
                  <a:t>2</a:t>
                </a:r>
                <a:endParaRPr lang="en-US" i="1"/>
              </a:p>
            </p:txBody>
          </p:sp>
          <p:sp>
            <p:nvSpPr>
              <p:cNvPr id="15371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2351" y="1653"/>
                <a:ext cx="272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b</a:t>
                </a:r>
              </a:p>
            </p:txBody>
          </p:sp>
          <p:sp>
            <p:nvSpPr>
              <p:cNvPr id="15372" name="Text Box 16"/>
              <p:cNvSpPr txBox="1">
                <a:spLocks noChangeAspect="1" noChangeArrowheads="1"/>
              </p:cNvSpPr>
              <p:nvPr/>
            </p:nvSpPr>
            <p:spPr bwMode="auto">
              <a:xfrm>
                <a:off x="2688" y="1977"/>
                <a:ext cx="261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c</a:t>
                </a:r>
              </a:p>
            </p:txBody>
          </p:sp>
        </p:grpSp>
        <p:sp>
          <p:nvSpPr>
            <p:cNvPr id="15368" name="Text Box 17"/>
            <p:cNvSpPr txBox="1">
              <a:spLocks noChangeAspect="1" noChangeArrowheads="1"/>
            </p:cNvSpPr>
            <p:nvPr/>
          </p:nvSpPr>
          <p:spPr bwMode="auto">
            <a:xfrm>
              <a:off x="5077" y="983"/>
              <a:ext cx="273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520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22238"/>
            <a:ext cx="8915400" cy="868362"/>
          </a:xfrm>
        </p:spPr>
        <p:txBody>
          <a:bodyPr/>
          <a:lstStyle/>
          <a:p>
            <a:pPr eaLnBrk="1" hangingPunct="1"/>
            <a:r>
              <a:rPr lang="pt-BR" sz="4000" i="1">
                <a:latin typeface="Franklin Gothic Book" charset="0"/>
              </a:rPr>
              <a:t>r Ordem 0 (Full), Parcial e Semiparcial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5334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z="2800">
                <a:latin typeface="Arial" charset="0"/>
              </a:rPr>
              <a:t>Obter de </a:t>
            </a:r>
            <a:r>
              <a:rPr lang="pt-BR" sz="2800" i="1">
                <a:latin typeface="Arial" charset="0"/>
              </a:rPr>
              <a:t>Statistics option</a:t>
            </a:r>
          </a:p>
          <a:p>
            <a:pPr eaLnBrk="1" hangingPunct="1">
              <a:lnSpc>
                <a:spcPct val="90000"/>
              </a:lnSpc>
            </a:pPr>
            <a:r>
              <a:rPr lang="pt-BR" sz="2800">
                <a:latin typeface="Arial" charset="0"/>
              </a:rPr>
              <a:t>Visualize as diferenças nos diagramas de Venn</a:t>
            </a:r>
          </a:p>
          <a:p>
            <a:pPr eaLnBrk="1" hangingPunct="1">
              <a:lnSpc>
                <a:spcPct val="90000"/>
              </a:lnSpc>
            </a:pPr>
            <a:r>
              <a:rPr lang="pt-BR" sz="2800">
                <a:latin typeface="Arial" charset="0"/>
              </a:rPr>
              <a:t>Correlação Full (</a:t>
            </a:r>
            <a:r>
              <a:rPr lang="pt-BR" sz="2800" i="1">
                <a:latin typeface="Arial" charset="0"/>
              </a:rPr>
              <a:t>zero order</a:t>
            </a:r>
            <a:r>
              <a:rPr lang="pt-BR" sz="280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r</a:t>
            </a:r>
            <a:r>
              <a:rPr lang="en-US" sz="2400" b="1" i="1" baseline="30000">
                <a:latin typeface="Arial" charset="0"/>
              </a:rPr>
              <a:t>2</a:t>
            </a:r>
            <a:r>
              <a:rPr lang="en-US" sz="2400" b="1" baseline="-25000">
                <a:latin typeface="Arial" charset="0"/>
              </a:rPr>
              <a:t>YX1</a:t>
            </a:r>
            <a:r>
              <a:rPr lang="en-US" sz="2400" b="1">
                <a:latin typeface="Arial" charset="0"/>
              </a:rPr>
              <a:t> = (a + b) / (a + b + c + 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r</a:t>
            </a:r>
            <a:r>
              <a:rPr lang="en-US" sz="2400" b="1" i="1" baseline="30000">
                <a:latin typeface="Arial" charset="0"/>
              </a:rPr>
              <a:t>2</a:t>
            </a:r>
            <a:r>
              <a:rPr lang="en-US" sz="2400" b="1" baseline="-25000">
                <a:latin typeface="Arial" charset="0"/>
              </a:rPr>
              <a:t>YX2</a:t>
            </a:r>
            <a:r>
              <a:rPr lang="en-US" sz="2400" b="1">
                <a:latin typeface="Arial" charset="0"/>
              </a:rPr>
              <a:t> = (b + c) / (a + b + c + d)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latin typeface="Arial" charset="0"/>
              </a:rPr>
              <a:t>Correlação Semipacial</a:t>
            </a:r>
            <a:endParaRPr lang="en-US" sz="240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>
                <a:latin typeface="Arial" charset="0"/>
              </a:rPr>
              <a:t>Correlação Parcial</a:t>
            </a:r>
          </a:p>
          <a:p>
            <a:pPr lvl="1" eaLnBrk="1" hangingPunct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pt-BR">
              <a:latin typeface="Arial" charset="0"/>
            </a:endParaRPr>
          </a:p>
        </p:txBody>
      </p:sp>
      <p:pic>
        <p:nvPicPr>
          <p:cNvPr id="232452" name="Picture 4" descr="ab over ab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822325"/>
            <a:ext cx="3144838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2453" name="Picture 5" descr="bc over abc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838575"/>
            <a:ext cx="3144838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62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i="1">
                <a:latin typeface="Franklin Gothic Book" charset="0"/>
              </a:rPr>
              <a:t>r Ordem 0 (Full), Parcial e Semiparcial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5334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z="2800">
                <a:latin typeface="Arial" charset="0"/>
              </a:rPr>
              <a:t>Obter de </a:t>
            </a:r>
            <a:r>
              <a:rPr lang="pt-BR" sz="2800" i="1">
                <a:latin typeface="Arial" charset="0"/>
              </a:rPr>
              <a:t>Statistics option</a:t>
            </a:r>
          </a:p>
          <a:p>
            <a:pPr eaLnBrk="1" hangingPunct="1">
              <a:lnSpc>
                <a:spcPct val="90000"/>
              </a:lnSpc>
            </a:pPr>
            <a:r>
              <a:rPr lang="pt-BR" sz="2800">
                <a:latin typeface="Arial" charset="0"/>
              </a:rPr>
              <a:t>Visualize as diferenças nos diagramas de Venn</a:t>
            </a:r>
          </a:p>
          <a:p>
            <a:pPr eaLnBrk="1" hangingPunct="1">
              <a:lnSpc>
                <a:spcPct val="90000"/>
              </a:lnSpc>
            </a:pPr>
            <a:r>
              <a:rPr lang="pt-BR" sz="2800">
                <a:latin typeface="Arial" charset="0"/>
              </a:rPr>
              <a:t>Correlação Full (</a:t>
            </a:r>
            <a:r>
              <a:rPr lang="pt-BR" sz="2800" i="1">
                <a:latin typeface="Arial" charset="0"/>
              </a:rPr>
              <a:t>zero order</a:t>
            </a:r>
            <a:r>
              <a:rPr lang="pt-BR" sz="280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r</a:t>
            </a:r>
            <a:r>
              <a:rPr lang="en-US" sz="2400" b="1" i="1" baseline="30000">
                <a:latin typeface="Arial" charset="0"/>
              </a:rPr>
              <a:t>2</a:t>
            </a:r>
            <a:r>
              <a:rPr lang="en-US" sz="2400" b="1" baseline="-25000">
                <a:latin typeface="Arial" charset="0"/>
              </a:rPr>
              <a:t>YX1</a:t>
            </a:r>
            <a:r>
              <a:rPr lang="en-US" sz="2400" b="1">
                <a:latin typeface="Arial" charset="0"/>
              </a:rPr>
              <a:t> = (a + b) / (a + b + c + 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r</a:t>
            </a:r>
            <a:r>
              <a:rPr lang="en-US" sz="2400" b="1" i="1" baseline="30000">
                <a:latin typeface="Arial" charset="0"/>
              </a:rPr>
              <a:t>2</a:t>
            </a:r>
            <a:r>
              <a:rPr lang="en-US" sz="2400" b="1" baseline="-25000">
                <a:latin typeface="Arial" charset="0"/>
              </a:rPr>
              <a:t>YX2</a:t>
            </a:r>
            <a:r>
              <a:rPr lang="en-US" sz="2400" b="1">
                <a:latin typeface="Arial" charset="0"/>
              </a:rPr>
              <a:t> = (b + c) / (a + b + c + d)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>
                <a:latin typeface="Arial" charset="0"/>
              </a:rPr>
              <a:t>Correlação semiparcial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r</a:t>
            </a:r>
            <a:r>
              <a:rPr lang="en-US" sz="2400" b="1" i="1" baseline="30000">
                <a:latin typeface="Arial" charset="0"/>
              </a:rPr>
              <a:t>2</a:t>
            </a:r>
            <a:r>
              <a:rPr lang="en-US" sz="2400" b="1" baseline="-25000">
                <a:latin typeface="Arial" charset="0"/>
              </a:rPr>
              <a:t>Y(1.2)</a:t>
            </a:r>
            <a:r>
              <a:rPr lang="en-US" sz="2400" b="1">
                <a:latin typeface="Arial" charset="0"/>
              </a:rPr>
              <a:t> = a / (a + b + c + 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r</a:t>
            </a:r>
            <a:r>
              <a:rPr lang="en-US" sz="2400" b="1" i="1" baseline="30000">
                <a:latin typeface="Arial" charset="0"/>
              </a:rPr>
              <a:t>2</a:t>
            </a:r>
            <a:r>
              <a:rPr lang="en-US" sz="2400" b="1" baseline="-25000">
                <a:latin typeface="Arial" charset="0"/>
              </a:rPr>
              <a:t>Y(2.1)</a:t>
            </a:r>
            <a:r>
              <a:rPr lang="en-US" sz="2400" b="1">
                <a:latin typeface="Arial" charset="0"/>
              </a:rPr>
              <a:t> = c / (a + b + c + d)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latin typeface="Arial" charset="0"/>
              </a:rPr>
              <a:t>Correlação parcial</a:t>
            </a:r>
          </a:p>
          <a:p>
            <a:pPr lvl="1" eaLnBrk="1" hangingPunct="1">
              <a:lnSpc>
                <a:spcPct val="90000"/>
              </a:lnSpc>
            </a:pPr>
            <a:endParaRPr lang="en-US" sz="2400" i="1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>
              <a:latin typeface="Arial" charset="0"/>
            </a:endParaRPr>
          </a:p>
        </p:txBody>
      </p:sp>
      <p:pic>
        <p:nvPicPr>
          <p:cNvPr id="234500" name="Picture 4" descr="a over ab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822325"/>
            <a:ext cx="3144838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501" name="Picture 5" descr="c over abc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838575"/>
            <a:ext cx="3144838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748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i="1">
                <a:latin typeface="Franklin Gothic Book" charset="0"/>
              </a:rPr>
              <a:t>r Ordem 0 (Full), Parcial e Semiparcial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5334000" cy="5181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Obter de </a:t>
            </a:r>
            <a:r>
              <a:rPr lang="pt-BR" sz="2800" i="1" dirty="0" err="1">
                <a:latin typeface="Arial" charset="0"/>
              </a:rPr>
              <a:t>Statistics</a:t>
            </a:r>
            <a:r>
              <a:rPr lang="pt-BR" sz="2800" i="1" dirty="0">
                <a:latin typeface="Arial" charset="0"/>
              </a:rPr>
              <a:t> </a:t>
            </a:r>
            <a:r>
              <a:rPr lang="pt-BR" sz="2800" i="1" dirty="0" err="1">
                <a:latin typeface="Arial" charset="0"/>
              </a:rPr>
              <a:t>option</a:t>
            </a:r>
            <a:endParaRPr lang="pt-BR" sz="28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Visualize as diferenças nos diagramas de </a:t>
            </a:r>
            <a:r>
              <a:rPr lang="pt-BR" sz="2800" dirty="0" err="1">
                <a:latin typeface="Arial" charset="0"/>
              </a:rPr>
              <a:t>Venn</a:t>
            </a:r>
            <a:endParaRPr lang="pt-BR" sz="28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800" dirty="0">
                <a:latin typeface="Arial" charset="0"/>
              </a:rPr>
              <a:t>Correlação </a:t>
            </a:r>
            <a:r>
              <a:rPr lang="pt-BR" sz="2800" dirty="0" err="1">
                <a:latin typeface="Arial" charset="0"/>
              </a:rPr>
              <a:t>Full</a:t>
            </a:r>
            <a:r>
              <a:rPr lang="pt-BR" sz="2800" dirty="0">
                <a:latin typeface="Arial" charset="0"/>
              </a:rPr>
              <a:t> (</a:t>
            </a:r>
            <a:r>
              <a:rPr lang="pt-BR" sz="2800" i="1" dirty="0">
                <a:latin typeface="Arial" charset="0"/>
              </a:rPr>
              <a:t>zero </a:t>
            </a:r>
            <a:r>
              <a:rPr lang="pt-BR" sz="2800" i="1" dirty="0" err="1">
                <a:latin typeface="Arial" charset="0"/>
              </a:rPr>
              <a:t>order</a:t>
            </a:r>
            <a:r>
              <a:rPr lang="pt-BR" sz="2800" dirty="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>
                <a:latin typeface="Arial" charset="0"/>
              </a:rPr>
              <a:t>r</a:t>
            </a:r>
            <a:r>
              <a:rPr lang="en-US" sz="2400" b="1" i="1" baseline="30000" dirty="0">
                <a:latin typeface="Arial" charset="0"/>
              </a:rPr>
              <a:t>2</a:t>
            </a:r>
            <a:r>
              <a:rPr lang="en-US" sz="2400" b="1" baseline="-25000" dirty="0">
                <a:latin typeface="Arial" charset="0"/>
              </a:rPr>
              <a:t>YX1</a:t>
            </a:r>
            <a:r>
              <a:rPr lang="en-US" sz="2400" b="1" dirty="0">
                <a:latin typeface="Arial" charset="0"/>
              </a:rPr>
              <a:t> = (a + b) / (a + b + c + 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>
                <a:latin typeface="Arial" charset="0"/>
              </a:rPr>
              <a:t>r</a:t>
            </a:r>
            <a:r>
              <a:rPr lang="en-US" sz="2400" b="1" i="1" baseline="30000" dirty="0">
                <a:latin typeface="Arial" charset="0"/>
              </a:rPr>
              <a:t>2</a:t>
            </a:r>
            <a:r>
              <a:rPr lang="en-US" sz="2400" b="1" baseline="-25000" dirty="0">
                <a:latin typeface="Arial" charset="0"/>
              </a:rPr>
              <a:t>YX2</a:t>
            </a:r>
            <a:r>
              <a:rPr lang="en-US" sz="2400" b="1" dirty="0">
                <a:latin typeface="Arial" charset="0"/>
              </a:rPr>
              <a:t> = (b + c) / (a + b + c + d)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err="1">
                <a:latin typeface="Arial" charset="0"/>
              </a:rPr>
              <a:t>Correlação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 smtClean="0">
                <a:latin typeface="Arial" charset="0"/>
              </a:rPr>
              <a:t>semiparcial</a:t>
            </a:r>
            <a:endParaRPr lang="en-US" sz="2800" b="1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>
                <a:latin typeface="Arial" charset="0"/>
              </a:rPr>
              <a:t>r</a:t>
            </a:r>
            <a:r>
              <a:rPr lang="en-US" sz="2400" b="1" i="1" baseline="30000" dirty="0">
                <a:latin typeface="Arial" charset="0"/>
              </a:rPr>
              <a:t>2</a:t>
            </a:r>
            <a:r>
              <a:rPr lang="en-US" sz="2400" b="1" baseline="-25000" dirty="0">
                <a:latin typeface="Arial" charset="0"/>
              </a:rPr>
              <a:t>Y(1.2)</a:t>
            </a:r>
            <a:r>
              <a:rPr lang="en-US" sz="2400" b="1" dirty="0">
                <a:latin typeface="Arial" charset="0"/>
              </a:rPr>
              <a:t> = a / (a + b + c + 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>
                <a:latin typeface="Arial" charset="0"/>
              </a:rPr>
              <a:t>r</a:t>
            </a:r>
            <a:r>
              <a:rPr lang="en-US" sz="2400" b="1" i="1" baseline="30000" dirty="0">
                <a:latin typeface="Arial" charset="0"/>
              </a:rPr>
              <a:t>2</a:t>
            </a:r>
            <a:r>
              <a:rPr lang="en-US" sz="2400" b="1" baseline="-25000" dirty="0">
                <a:latin typeface="Arial" charset="0"/>
              </a:rPr>
              <a:t>Y(2.1)</a:t>
            </a:r>
            <a:r>
              <a:rPr lang="en-US" sz="2400" b="1" dirty="0">
                <a:latin typeface="Arial" charset="0"/>
              </a:rPr>
              <a:t> = c / (a + b + c + d)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err="1">
                <a:latin typeface="Arial" charset="0"/>
              </a:rPr>
              <a:t>Correlação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parcial</a:t>
            </a:r>
            <a:endParaRPr lang="en-US" sz="2800" b="1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>
                <a:latin typeface="Arial" charset="0"/>
              </a:rPr>
              <a:t>r</a:t>
            </a:r>
            <a:r>
              <a:rPr lang="en-US" sz="2400" b="1" i="1" baseline="30000" dirty="0">
                <a:latin typeface="Arial" charset="0"/>
              </a:rPr>
              <a:t>2</a:t>
            </a:r>
            <a:r>
              <a:rPr lang="en-US" sz="2400" b="1" baseline="-25000" dirty="0">
                <a:latin typeface="Arial" charset="0"/>
              </a:rPr>
              <a:t>Y1.2</a:t>
            </a:r>
            <a:r>
              <a:rPr lang="en-US" sz="2400" b="1" dirty="0">
                <a:latin typeface="Arial" charset="0"/>
              </a:rPr>
              <a:t> = a / (a + 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>
                <a:latin typeface="Arial" charset="0"/>
              </a:rPr>
              <a:t>r</a:t>
            </a:r>
            <a:r>
              <a:rPr lang="en-US" sz="2400" b="1" i="1" baseline="30000" dirty="0">
                <a:latin typeface="Arial" charset="0"/>
              </a:rPr>
              <a:t>2</a:t>
            </a:r>
            <a:r>
              <a:rPr lang="en-US" sz="2400" b="1" baseline="-25000" dirty="0">
                <a:latin typeface="Arial" charset="0"/>
              </a:rPr>
              <a:t>Y2.1</a:t>
            </a:r>
            <a:r>
              <a:rPr lang="en-US" sz="2400" b="1" dirty="0">
                <a:latin typeface="Arial" charset="0"/>
              </a:rPr>
              <a:t> = c / (c + d)</a:t>
            </a:r>
          </a:p>
        </p:txBody>
      </p:sp>
      <p:pic>
        <p:nvPicPr>
          <p:cNvPr id="236548" name="Picture 4" descr="a over 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822325"/>
            <a:ext cx="3144838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49" name="Picture 5" descr="c over c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838575"/>
            <a:ext cx="3144838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06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32813" cy="8683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i="1" dirty="0" smtClean="0">
                <a:ea typeface="+mj-ea"/>
              </a:rPr>
              <a:t>r total /Ordem 0 (</a:t>
            </a:r>
            <a:r>
              <a:rPr lang="pt-BR" sz="4000" i="1" dirty="0" err="1" smtClean="0">
                <a:ea typeface="+mj-ea"/>
              </a:rPr>
              <a:t>Full</a:t>
            </a:r>
            <a:r>
              <a:rPr lang="pt-BR" sz="4000" i="1" dirty="0" smtClean="0">
                <a:ea typeface="+mj-ea"/>
              </a:rPr>
              <a:t>), Parcial e </a:t>
            </a:r>
            <a:r>
              <a:rPr lang="pt-BR" sz="4000" i="1" dirty="0" err="1" smtClean="0">
                <a:ea typeface="+mj-ea"/>
              </a:rPr>
              <a:t>Semiparcial</a:t>
            </a:r>
            <a:endParaRPr lang="pt-BR" sz="4000" dirty="0">
              <a:ea typeface="+mj-ea"/>
            </a:endParaRP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0413" y="1165225"/>
            <a:ext cx="8229600" cy="1881188"/>
          </a:xfrm>
        </p:spPr>
        <p:txBody>
          <a:bodyPr/>
          <a:lstStyle/>
          <a:p>
            <a:pPr eaLnBrk="1" hangingPunct="1"/>
            <a:r>
              <a:rPr lang="pt-BR" sz="2800">
                <a:latin typeface="Arial" charset="0"/>
              </a:rPr>
              <a:t>Total 		</a:t>
            </a:r>
            <a:r>
              <a:rPr lang="pt-BR" sz="2800" i="1">
                <a:latin typeface="Arial" charset="0"/>
              </a:rPr>
              <a:t>r</a:t>
            </a:r>
            <a:r>
              <a:rPr lang="pt-BR" sz="2800" i="1" baseline="30000">
                <a:latin typeface="Arial" charset="0"/>
              </a:rPr>
              <a:t>2</a:t>
            </a:r>
            <a:r>
              <a:rPr lang="pt-BR" sz="2800" baseline="-25000">
                <a:latin typeface="Arial" charset="0"/>
              </a:rPr>
              <a:t>YX1</a:t>
            </a:r>
            <a:r>
              <a:rPr lang="pt-BR" sz="2800">
                <a:latin typeface="Arial" charset="0"/>
              </a:rPr>
              <a:t> 	   = (a+b) / (a+b+c+d)</a:t>
            </a:r>
          </a:p>
          <a:p>
            <a:pPr eaLnBrk="1" hangingPunct="1"/>
            <a:r>
              <a:rPr lang="pt-BR" sz="2800">
                <a:latin typeface="Arial" charset="0"/>
              </a:rPr>
              <a:t>Semiparcial 	</a:t>
            </a:r>
            <a:r>
              <a:rPr lang="pt-BR" sz="2800" i="1">
                <a:latin typeface="Arial" charset="0"/>
              </a:rPr>
              <a:t>r</a:t>
            </a:r>
            <a:r>
              <a:rPr lang="pt-BR" sz="2800" i="1" baseline="30000">
                <a:latin typeface="Arial" charset="0"/>
              </a:rPr>
              <a:t>2</a:t>
            </a:r>
            <a:r>
              <a:rPr lang="pt-BR" sz="2800" baseline="-25000">
                <a:latin typeface="Arial" charset="0"/>
              </a:rPr>
              <a:t>Y(1.2)</a:t>
            </a:r>
            <a:r>
              <a:rPr lang="pt-BR" sz="2800">
                <a:latin typeface="Arial" charset="0"/>
              </a:rPr>
              <a:t>   =    a    / (a+b+c+d)</a:t>
            </a:r>
          </a:p>
          <a:p>
            <a:pPr eaLnBrk="1" hangingPunct="1"/>
            <a:r>
              <a:rPr lang="pt-BR" sz="2800">
                <a:latin typeface="Arial" charset="0"/>
              </a:rPr>
              <a:t>Parcial 		</a:t>
            </a:r>
            <a:r>
              <a:rPr lang="pt-BR" sz="2800" i="1">
                <a:latin typeface="Arial" charset="0"/>
              </a:rPr>
              <a:t>r</a:t>
            </a:r>
            <a:r>
              <a:rPr lang="pt-BR" sz="2800" i="1" baseline="30000">
                <a:latin typeface="Arial" charset="0"/>
              </a:rPr>
              <a:t>2</a:t>
            </a:r>
            <a:r>
              <a:rPr lang="pt-BR" sz="2800" baseline="-25000">
                <a:latin typeface="Arial" charset="0"/>
              </a:rPr>
              <a:t>Y1.2</a:t>
            </a:r>
            <a:r>
              <a:rPr lang="pt-BR" sz="2800">
                <a:latin typeface="Arial" charset="0"/>
              </a:rPr>
              <a:t> 	   =    a    / (a+d)</a:t>
            </a:r>
          </a:p>
        </p:txBody>
      </p:sp>
      <p:pic>
        <p:nvPicPr>
          <p:cNvPr id="238596" name="Picture 4" descr="a over 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89300"/>
            <a:ext cx="2970213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8597" name="Picture 5" descr="a over abc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3289300"/>
            <a:ext cx="2970212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8598" name="Picture 6" descr="ab over abc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89300"/>
            <a:ext cx="2970213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956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Calcular as correlações parciais e </a:t>
            </a:r>
            <a:r>
              <a:rPr lang="pt-BR" dirty="0" err="1" smtClean="0"/>
              <a:t>semiparciais</a:t>
            </a:r>
            <a:r>
              <a:rPr lang="pt-BR" dirty="0" smtClean="0"/>
              <a:t> no SPSS</a:t>
            </a:r>
          </a:p>
          <a:p>
            <a:r>
              <a:rPr lang="pt-BR" dirty="0" smtClean="0"/>
              <a:t>VD: ENADE</a:t>
            </a:r>
          </a:p>
          <a:p>
            <a:r>
              <a:rPr lang="pt-BR" dirty="0" err="1" smtClean="0"/>
              <a:t>VI’s</a:t>
            </a:r>
            <a:r>
              <a:rPr lang="pt-BR" dirty="0" smtClean="0"/>
              <a:t> ENEM </a:t>
            </a:r>
            <a:r>
              <a:rPr lang="pt-BR" dirty="0" err="1" smtClean="0"/>
              <a:t>R</a:t>
            </a:r>
            <a:r>
              <a:rPr lang="pt-BR" dirty="0" smtClean="0"/>
              <a:t> ENEM O Escolaridade Privada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3263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3 tipos de regressão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13738" cy="4525963"/>
          </a:xfrm>
        </p:spPr>
        <p:txBody>
          <a:bodyPr/>
          <a:lstStyle/>
          <a:p>
            <a:pPr eaLnBrk="1" hangingPunct="1"/>
            <a:r>
              <a:rPr lang="pt-BR">
                <a:latin typeface="Arial" charset="0"/>
              </a:rPr>
              <a:t>Padrão (enter)– AKA Simultanea ou forçada</a:t>
            </a:r>
          </a:p>
          <a:p>
            <a:pPr eaLnBrk="1" hangingPunct="1"/>
            <a:r>
              <a:rPr lang="pt-BR">
                <a:latin typeface="Arial" charset="0"/>
              </a:rPr>
              <a:t>Sequencial – AKA Hierárquica</a:t>
            </a:r>
          </a:p>
          <a:p>
            <a:pPr eaLnBrk="1" hangingPunct="1"/>
            <a:r>
              <a:rPr lang="pt-BR">
                <a:latin typeface="Arial" charset="0"/>
              </a:rPr>
              <a:t>Estatística – AKA Passo a passo (</a:t>
            </a:r>
            <a:r>
              <a:rPr lang="pt-BR" i="1">
                <a:latin typeface="Arial" charset="0"/>
              </a:rPr>
              <a:t>Stepwise</a:t>
            </a:r>
            <a:r>
              <a:rPr lang="pt-BR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9683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dirty="0" smtClean="0">
                <a:ea typeface="+mj-ea"/>
              </a:rPr>
              <a:t>Padrão (Standard)/Regressão simultânea</a:t>
            </a:r>
            <a:endParaRPr lang="pt-BR" sz="4000" dirty="0">
              <a:ea typeface="+mj-ea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Arial" charset="0"/>
              </a:rPr>
              <a:t>Todas as variáveis X entram na equação de uma vez</a:t>
            </a:r>
          </a:p>
          <a:p>
            <a:pPr lvl="1" eaLnBrk="1" hangingPunct="1"/>
            <a:r>
              <a:rPr lang="pt-BR">
                <a:latin typeface="Arial" charset="0"/>
              </a:rPr>
              <a:t>No SPSS: </a:t>
            </a:r>
            <a:r>
              <a:rPr lang="pt-BR" i="1">
                <a:latin typeface="Arial" charset="0"/>
              </a:rPr>
              <a:t>Method = Enter</a:t>
            </a:r>
          </a:p>
          <a:p>
            <a:pPr lvl="1" eaLnBrk="1" hangingPunct="1"/>
            <a:r>
              <a:rPr lang="pt-BR">
                <a:latin typeface="Arial" charset="0"/>
              </a:rPr>
              <a:t>Cada variável X é tratada como se fosse a última variável a entrar na equação</a:t>
            </a:r>
          </a:p>
          <a:p>
            <a:pPr lvl="1" eaLnBrk="1" hangingPunct="1"/>
            <a:r>
              <a:rPr lang="pt-BR">
                <a:latin typeface="Arial" charset="0"/>
              </a:rPr>
              <a:t>Portanto, cada X é avaliada somente pela sua contribuição única</a:t>
            </a:r>
            <a:endParaRPr lang="pt-BR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643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34400" cy="868362"/>
          </a:xfrm>
        </p:spPr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Visualizando métodos de entrada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724400" cy="4525963"/>
          </a:xfrm>
        </p:spPr>
        <p:txBody>
          <a:bodyPr/>
          <a:lstStyle/>
          <a:p>
            <a:pPr eaLnBrk="1" hangingPunct="1"/>
            <a:r>
              <a:rPr lang="en-US" sz="2800" i="1">
                <a:latin typeface="Arial" charset="0"/>
              </a:rPr>
              <a:t>R</a:t>
            </a:r>
            <a:r>
              <a:rPr lang="en-US" sz="2800" baseline="30000">
                <a:latin typeface="Arial" charset="0"/>
              </a:rPr>
              <a:t>2</a:t>
            </a:r>
            <a:r>
              <a:rPr lang="en-US" sz="2800">
                <a:latin typeface="Arial" charset="0"/>
              </a:rPr>
              <a:t> = a + b + c + d + 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207000" y="1095375"/>
            <a:ext cx="3784600" cy="2582863"/>
            <a:chOff x="3056" y="695"/>
            <a:chExt cx="2384" cy="1627"/>
          </a:xfrm>
        </p:grpSpPr>
        <p:grpSp>
          <p:nvGrpSpPr>
            <p:cNvPr id="22534" name="Group 5"/>
            <p:cNvGrpSpPr>
              <a:grpSpLocks noChangeAspect="1"/>
            </p:cNvGrpSpPr>
            <p:nvPr/>
          </p:nvGrpSpPr>
          <p:grpSpPr bwMode="auto">
            <a:xfrm>
              <a:off x="3694" y="695"/>
              <a:ext cx="1142" cy="1092"/>
              <a:chOff x="2016" y="695"/>
              <a:chExt cx="1632" cy="1561"/>
            </a:xfrm>
          </p:grpSpPr>
          <p:sp>
            <p:nvSpPr>
              <p:cNvPr id="22549" name="Oval 6"/>
              <p:cNvSpPr>
                <a:spLocks noChangeAspect="1" noChangeArrowheads="1"/>
              </p:cNvSpPr>
              <p:nvPr/>
            </p:nvSpPr>
            <p:spPr bwMode="auto">
              <a:xfrm>
                <a:off x="2016" y="720"/>
                <a:ext cx="1632" cy="15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2550" name="Text Box 7"/>
              <p:cNvSpPr txBox="1">
                <a:spLocks noChangeAspect="1" noChangeArrowheads="1"/>
              </p:cNvSpPr>
              <p:nvPr/>
            </p:nvSpPr>
            <p:spPr bwMode="auto">
              <a:xfrm>
                <a:off x="2716" y="695"/>
                <a:ext cx="303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Y</a:t>
                </a:r>
              </a:p>
            </p:txBody>
          </p:sp>
        </p:grpSp>
        <p:grpSp>
          <p:nvGrpSpPr>
            <p:cNvPr id="22535" name="Group 8"/>
            <p:cNvGrpSpPr>
              <a:grpSpLocks noChangeAspect="1"/>
            </p:cNvGrpSpPr>
            <p:nvPr/>
          </p:nvGrpSpPr>
          <p:grpSpPr bwMode="auto">
            <a:xfrm>
              <a:off x="3056" y="712"/>
              <a:ext cx="1142" cy="1075"/>
              <a:chOff x="1104" y="720"/>
              <a:chExt cx="1632" cy="1536"/>
            </a:xfrm>
          </p:grpSpPr>
          <p:sp>
            <p:nvSpPr>
              <p:cNvPr id="22546" name="Oval 9"/>
              <p:cNvSpPr>
                <a:spLocks noChangeAspect="1" noChangeArrowheads="1"/>
              </p:cNvSpPr>
              <p:nvPr/>
            </p:nvSpPr>
            <p:spPr bwMode="auto">
              <a:xfrm>
                <a:off x="1104" y="720"/>
                <a:ext cx="1632" cy="15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2547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1143" y="1319"/>
                <a:ext cx="37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X</a:t>
                </a:r>
                <a:r>
                  <a:rPr lang="en-US" baseline="-25000"/>
                  <a:t>1</a:t>
                </a:r>
                <a:endParaRPr lang="en-US" i="1"/>
              </a:p>
            </p:txBody>
          </p:sp>
          <p:sp>
            <p:nvSpPr>
              <p:cNvPr id="22548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2256" y="887"/>
                <a:ext cx="280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a</a:t>
                </a:r>
              </a:p>
            </p:txBody>
          </p:sp>
        </p:grpSp>
        <p:grpSp>
          <p:nvGrpSpPr>
            <p:cNvPr id="22536" name="Group 12"/>
            <p:cNvGrpSpPr>
              <a:grpSpLocks/>
            </p:cNvGrpSpPr>
            <p:nvPr/>
          </p:nvGrpSpPr>
          <p:grpSpPr bwMode="auto">
            <a:xfrm>
              <a:off x="3694" y="1248"/>
              <a:ext cx="1142" cy="1074"/>
              <a:chOff x="3694" y="1250"/>
              <a:chExt cx="1142" cy="1074"/>
            </a:xfrm>
          </p:grpSpPr>
          <p:sp>
            <p:nvSpPr>
              <p:cNvPr id="22542" name="Oval 13"/>
              <p:cNvSpPr>
                <a:spLocks noChangeAspect="1" noChangeArrowheads="1"/>
              </p:cNvSpPr>
              <p:nvPr/>
            </p:nvSpPr>
            <p:spPr bwMode="auto">
              <a:xfrm>
                <a:off x="3694" y="1250"/>
                <a:ext cx="1142" cy="107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2543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4180" y="2064"/>
                <a:ext cx="26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X</a:t>
                </a:r>
                <a:r>
                  <a:rPr lang="en-US" baseline="-25000"/>
                  <a:t>2</a:t>
                </a:r>
                <a:endParaRPr lang="en-US" i="1"/>
              </a:p>
            </p:txBody>
          </p:sp>
          <p:sp>
            <p:nvSpPr>
              <p:cNvPr id="22544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3929" y="13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b</a:t>
                </a:r>
              </a:p>
            </p:txBody>
          </p:sp>
          <p:sp>
            <p:nvSpPr>
              <p:cNvPr id="22545" name="Text Box 16"/>
              <p:cNvSpPr txBox="1">
                <a:spLocks noChangeAspect="1" noChangeArrowheads="1"/>
              </p:cNvSpPr>
              <p:nvPr/>
            </p:nvSpPr>
            <p:spPr bwMode="auto">
              <a:xfrm>
                <a:off x="4164" y="1536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c</a:t>
                </a:r>
              </a:p>
            </p:txBody>
          </p:sp>
        </p:grpSp>
        <p:grpSp>
          <p:nvGrpSpPr>
            <p:cNvPr id="22537" name="Group 17"/>
            <p:cNvGrpSpPr>
              <a:grpSpLocks/>
            </p:cNvGrpSpPr>
            <p:nvPr/>
          </p:nvGrpSpPr>
          <p:grpSpPr bwMode="auto">
            <a:xfrm>
              <a:off x="4298" y="701"/>
              <a:ext cx="1142" cy="1075"/>
              <a:chOff x="4298" y="712"/>
              <a:chExt cx="1142" cy="1075"/>
            </a:xfrm>
          </p:grpSpPr>
          <p:sp>
            <p:nvSpPr>
              <p:cNvPr id="22538" name="Oval 18"/>
              <p:cNvSpPr>
                <a:spLocks noChangeAspect="1" noChangeArrowheads="1"/>
              </p:cNvSpPr>
              <p:nvPr/>
            </p:nvSpPr>
            <p:spPr bwMode="auto">
              <a:xfrm>
                <a:off x="4298" y="712"/>
                <a:ext cx="1142" cy="107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pt-BR"/>
              </a:p>
            </p:txBody>
          </p:sp>
          <p:sp>
            <p:nvSpPr>
              <p:cNvPr id="22539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5136" y="1182"/>
                <a:ext cx="26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X</a:t>
                </a:r>
                <a:r>
                  <a:rPr lang="en-US" baseline="-25000"/>
                  <a:t>3</a:t>
                </a:r>
                <a:endParaRPr lang="en-US" i="1"/>
              </a:p>
            </p:txBody>
          </p:sp>
          <p:sp>
            <p:nvSpPr>
              <p:cNvPr id="22540" name="Text Box 20"/>
              <p:cNvSpPr txBox="1">
                <a:spLocks noChangeAspect="1" noChangeArrowheads="1"/>
              </p:cNvSpPr>
              <p:nvPr/>
            </p:nvSpPr>
            <p:spPr bwMode="auto">
              <a:xfrm>
                <a:off x="4533" y="829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e</a:t>
                </a:r>
              </a:p>
            </p:txBody>
          </p:sp>
          <p:sp>
            <p:nvSpPr>
              <p:cNvPr id="22541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4500" y="1390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d</a:t>
                </a:r>
              </a:p>
            </p:txBody>
          </p:sp>
        </p:grpSp>
      </p:grpSp>
      <p:pic>
        <p:nvPicPr>
          <p:cNvPr id="246806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13" y="3962400"/>
            <a:ext cx="3748087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90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01063" cy="868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>
                <a:latin typeface="Franklin Gothic Book" charset="0"/>
              </a:rPr>
              <a:t>Padrão/Standard/Regressão Simultânea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724400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simultânea</a:t>
            </a:r>
            <a:r>
              <a:rPr lang="en-US" sz="2800">
                <a:latin typeface="Arial" charset="0"/>
              </a:rPr>
              <a:t>:</a:t>
            </a:r>
          </a:p>
        </p:txBody>
      </p:sp>
      <p:pic>
        <p:nvPicPr>
          <p:cNvPr id="2488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866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9144000" cy="868362"/>
          </a:xfrm>
        </p:spPr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Padrão/Standard/Regressão Simultânea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5326063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simultânea: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ganha crédito pela área a</a:t>
            </a:r>
          </a:p>
        </p:txBody>
      </p:sp>
      <p:pic>
        <p:nvPicPr>
          <p:cNvPr id="2508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80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9144000" cy="868362"/>
          </a:xfrm>
        </p:spPr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Padrão/Standard/Regressão Simultânea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289550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simultânea: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ganha crédito pela área a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i="1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ganha crédito pela área c</a:t>
            </a:r>
          </a:p>
        </p:txBody>
      </p:sp>
      <p:pic>
        <p:nvPicPr>
          <p:cNvPr id="2529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946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9144000" cy="868362"/>
          </a:xfrm>
        </p:spPr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Padrão/Standard/Regressão Simultânea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033963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simultânea: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ganha crédito pela área a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i="1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ganha crédito pela área c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i="1" baseline="-25000">
                <a:latin typeface="Arial" charset="0"/>
              </a:rPr>
              <a:t>3</a:t>
            </a:r>
            <a:r>
              <a:rPr lang="pt-BR" sz="2400">
                <a:latin typeface="Arial" charset="0"/>
              </a:rPr>
              <a:t> ganha crédito pela área e</a:t>
            </a:r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933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8958263" cy="868362"/>
          </a:xfrm>
        </p:spPr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Padrão/Standard/Regressão Simultânea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905375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simultânea: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ganha crédito pela área a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i="1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ganha crédito pela área c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i="1" baseline="-25000">
                <a:latin typeface="Arial" charset="0"/>
              </a:rPr>
              <a:t>3</a:t>
            </a:r>
            <a:r>
              <a:rPr lang="pt-BR" sz="2400">
                <a:latin typeface="Arial" charset="0"/>
              </a:rPr>
              <a:t> ganha crédito pela área e</a:t>
            </a:r>
          </a:p>
          <a:p>
            <a:pPr lvl="1" eaLnBrk="1" hangingPunct="1"/>
            <a:r>
              <a:rPr lang="pt-BR" sz="2400">
                <a:latin typeface="Arial" charset="0"/>
              </a:rPr>
              <a:t>Ninguém ganha crédito por b ou d</a:t>
            </a:r>
          </a:p>
          <a:p>
            <a:pPr lvl="1" eaLnBrk="1" hangingPunct="1"/>
            <a:endParaRPr lang="pt-BR" sz="2400">
              <a:latin typeface="Arial" charset="0"/>
            </a:endParaRP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pode parecer um preditor fraco mesmo que seja tão bom quanto </a:t>
            </a:r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e </a:t>
            </a:r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3</a:t>
            </a:r>
          </a:p>
        </p:txBody>
      </p:sp>
      <p:pic>
        <p:nvPicPr>
          <p:cNvPr id="257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225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pt-BR" sz="3600">
                <a:latin typeface="Franklin Gothic Book" charset="0"/>
              </a:rPr>
              <a:t>Regressão Hierárquica/Sequencial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</a:pPr>
            <a:r>
              <a:rPr lang="pt-BR" sz="2600">
                <a:latin typeface="Arial" charset="0"/>
              </a:rPr>
              <a:t>VIs entram em uma ordem sistemática</a:t>
            </a:r>
          </a:p>
          <a:p>
            <a:pPr lvl="1" eaLnBrk="1" hangingPunct="1">
              <a:lnSpc>
                <a:spcPct val="70000"/>
              </a:lnSpc>
            </a:pPr>
            <a:r>
              <a:rPr lang="pt-BR" sz="2200">
                <a:latin typeface="Arial" charset="0"/>
              </a:rPr>
              <a:t>A ordem é determinada a partir de considerações teóricas ou práticas</a:t>
            </a:r>
          </a:p>
          <a:p>
            <a:pPr lvl="2" eaLnBrk="1" hangingPunct="1">
              <a:lnSpc>
                <a:spcPct val="70000"/>
              </a:lnSpc>
            </a:pPr>
            <a:r>
              <a:rPr lang="pt-BR" sz="1900">
                <a:latin typeface="Arial" charset="0"/>
              </a:rPr>
              <a:t>e.g., considerando-se a relação custo-benefício, entra-se primeiro com a variável menos custosa</a:t>
            </a:r>
          </a:p>
          <a:p>
            <a:pPr lvl="1" eaLnBrk="1" hangingPunct="1">
              <a:lnSpc>
                <a:spcPct val="70000"/>
              </a:lnSpc>
            </a:pPr>
            <a:r>
              <a:rPr lang="pt-BR" sz="2200">
                <a:latin typeface="Arial" charset="0"/>
              </a:rPr>
              <a:t>Cada variável é avaliada pela sua contribuição relativa no ponto de entrada na equação</a:t>
            </a:r>
          </a:p>
          <a:p>
            <a:pPr lvl="1" eaLnBrk="1" hangingPunct="1">
              <a:lnSpc>
                <a:spcPct val="70000"/>
              </a:lnSpc>
            </a:pPr>
            <a:r>
              <a:rPr lang="pt-BR" sz="2200">
                <a:latin typeface="Arial" charset="0"/>
              </a:rPr>
              <a:t> A entrada pode ser forçada</a:t>
            </a:r>
          </a:p>
          <a:p>
            <a:pPr lvl="2" eaLnBrk="1" hangingPunct="1">
              <a:lnSpc>
                <a:spcPct val="70000"/>
              </a:lnSpc>
            </a:pPr>
            <a:r>
              <a:rPr lang="pt-BR" sz="1900">
                <a:latin typeface="Arial" charset="0"/>
              </a:rPr>
              <a:t>No SPSS, cada variável é um "Block“ e o método = Enter</a:t>
            </a:r>
          </a:p>
          <a:p>
            <a:pPr lvl="1" eaLnBrk="1" hangingPunct="1">
              <a:lnSpc>
                <a:spcPct val="70000"/>
              </a:lnSpc>
            </a:pPr>
            <a:r>
              <a:rPr lang="pt-BR" sz="2200">
                <a:latin typeface="Arial" charset="0"/>
              </a:rPr>
              <a:t>Ou baseado em um critério estatístico (e.g., </a:t>
            </a:r>
            <a:r>
              <a:rPr lang="pt-BR" sz="2200" i="1">
                <a:latin typeface="Arial" charset="0"/>
              </a:rPr>
              <a:t>p</a:t>
            </a:r>
            <a:r>
              <a:rPr lang="pt-BR" sz="2200">
                <a:latin typeface="Arial" charset="0"/>
              </a:rPr>
              <a:t> value)</a:t>
            </a:r>
          </a:p>
          <a:p>
            <a:pPr lvl="2" eaLnBrk="1" hangingPunct="1">
              <a:lnSpc>
                <a:spcPct val="70000"/>
              </a:lnSpc>
            </a:pPr>
            <a:r>
              <a:rPr lang="pt-BR" sz="1900">
                <a:latin typeface="Arial" charset="0"/>
              </a:rPr>
              <a:t>No SPSS, cada variável é um "Block" mas o método = Forward ou Stepwise e critérios especificados na janela “Options”</a:t>
            </a:r>
          </a:p>
          <a:p>
            <a:pPr lvl="3" eaLnBrk="1" hangingPunct="1">
              <a:lnSpc>
                <a:spcPct val="70000"/>
              </a:lnSpc>
            </a:pPr>
            <a:r>
              <a:rPr lang="pt-BR" sz="1700">
                <a:latin typeface="Arial" charset="0"/>
              </a:rPr>
              <a:t>Frequentemente se usa </a:t>
            </a:r>
            <a:r>
              <a:rPr lang="pt-BR" sz="1700" i="1">
                <a:latin typeface="Arial" charset="0"/>
              </a:rPr>
              <a:t>p</a:t>
            </a:r>
            <a:r>
              <a:rPr lang="pt-BR" sz="1700">
                <a:latin typeface="Arial" charset="0"/>
              </a:rPr>
              <a:t> para Entrada = .15 e Remoção = .20</a:t>
            </a:r>
          </a:p>
          <a:p>
            <a:pPr eaLnBrk="1" hangingPunct="1">
              <a:lnSpc>
                <a:spcPct val="70000"/>
              </a:lnSpc>
            </a:pPr>
            <a:r>
              <a:rPr lang="pt-BR" sz="2600">
                <a:latin typeface="Arial" charset="0"/>
              </a:rPr>
              <a:t>Em geral é o melhor método a ser usado.</a:t>
            </a:r>
          </a:p>
        </p:txBody>
      </p:sp>
    </p:spTree>
    <p:extLst>
      <p:ext uri="{BB962C8B-B14F-4D97-AF65-F5344CB8AC3E}">
        <p14:creationId xmlns:p14="http://schemas.microsoft.com/office/powerpoint/2010/main" val="153497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Regressão Hierárquica/Sequencial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724400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hierárquica (com a ordem dada pelo índice):</a:t>
            </a:r>
          </a:p>
          <a:p>
            <a:pPr eaLnBrk="1" hangingPunct="1"/>
            <a:endParaRPr lang="pt-BR" sz="2800">
              <a:latin typeface="Arial" charset="0"/>
            </a:endParaRPr>
          </a:p>
        </p:txBody>
      </p:sp>
      <p:pic>
        <p:nvPicPr>
          <p:cNvPr id="261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45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Regressão Hierárquica/Sequencial</a:t>
            </a:r>
            <a:endParaRPr lang="en-US" sz="4000">
              <a:latin typeface="Franklin Gothic Book" charset="0"/>
            </a:endParaRPr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216525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hierárquica (com a ordem dada pelo índice):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leva crédito pela área a + b</a:t>
            </a:r>
          </a:p>
        </p:txBody>
      </p:sp>
    </p:spTree>
    <p:extLst>
      <p:ext uri="{BB962C8B-B14F-4D97-AF65-F5344CB8AC3E}">
        <p14:creationId xmlns:p14="http://schemas.microsoft.com/office/powerpoint/2010/main" val="140410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Regressão Hierárquica/Sequencial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216525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hierárquica (com a ordem dada pelo índice):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leva crédito pela área a + b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leva crédito pela área c + d</a:t>
            </a:r>
          </a:p>
          <a:p>
            <a:pPr lvl="1" eaLnBrk="1" hangingPunct="1">
              <a:buFont typeface="Wingdings 2" charset="0"/>
              <a:buNone/>
            </a:pPr>
            <a:endParaRPr lang="pt-BR" sz="2400">
              <a:latin typeface="Arial" charset="0"/>
            </a:endParaRPr>
          </a:p>
        </p:txBody>
      </p:sp>
      <p:pic>
        <p:nvPicPr>
          <p:cNvPr id="265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69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9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Regressão Hierárquica/Sequencial</a:t>
            </a:r>
            <a:endParaRPr lang="en-US" sz="4000">
              <a:latin typeface="Franklin Gothic Book" charset="0"/>
            </a:endParaRP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106988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hierárquica (com a ordem dada pelo índice):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leva crédito pela área a + b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leva crédito pela área c + d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3</a:t>
            </a:r>
            <a:r>
              <a:rPr lang="pt-BR" sz="2400">
                <a:latin typeface="Arial" charset="0"/>
              </a:rPr>
              <a:t> leva crédito pela área e</a:t>
            </a:r>
          </a:p>
        </p:txBody>
      </p:sp>
      <p:pic>
        <p:nvPicPr>
          <p:cNvPr id="267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769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BR" sz="4100">
                <a:latin typeface="Franklin Gothic Book" charset="0"/>
              </a:rPr>
              <a:t>Regressão Estatística por Passos (</a:t>
            </a:r>
            <a:r>
              <a:rPr lang="pt-BR" sz="4100" i="1">
                <a:latin typeface="Franklin Gothic Book" charset="0"/>
              </a:rPr>
              <a:t>Statistical/Stepwise</a:t>
            </a:r>
            <a:r>
              <a:rPr lang="pt-BR" sz="4100">
                <a:latin typeface="Franklin Gothic Book" charset="0"/>
              </a:rPr>
              <a:t>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948613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pt-BR">
                <a:latin typeface="Arial" charset="0"/>
              </a:rPr>
              <a:t>As variáveis somente entram na equação se elas atingirem um conjunto de critérios estatísticos</a:t>
            </a:r>
          </a:p>
          <a:p>
            <a:pPr lvl="1" eaLnBrk="1" hangingPunct="1"/>
            <a:r>
              <a:rPr lang="pt-BR">
                <a:latin typeface="Arial" charset="0"/>
              </a:rPr>
              <a:t>Geralmente baseado no valor do </a:t>
            </a:r>
            <a:r>
              <a:rPr lang="pt-BR" i="1">
                <a:latin typeface="Arial" charset="0"/>
              </a:rPr>
              <a:t>p</a:t>
            </a:r>
            <a:endParaRPr lang="pt-BR">
              <a:latin typeface="Arial" charset="0"/>
            </a:endParaRPr>
          </a:p>
          <a:p>
            <a:pPr eaLnBrk="1" hangingPunct="1"/>
            <a:r>
              <a:rPr lang="pt-BR">
                <a:latin typeface="Arial" charset="0"/>
              </a:rPr>
              <a:t>Controverso e não recomendado </a:t>
            </a:r>
          </a:p>
          <a:p>
            <a:pPr eaLnBrk="1" hangingPunct="1"/>
            <a:r>
              <a:rPr lang="pt-BR">
                <a:latin typeface="Arial" charset="0"/>
              </a:rPr>
              <a:t>Pequenas idiossincrasias amostrais podem fazer com que um preditor menos importante na população entre na equação e bloqueie a entrada de uma outra variável mais importante na população</a:t>
            </a:r>
          </a:p>
        </p:txBody>
      </p:sp>
    </p:spTree>
    <p:extLst>
      <p:ext uri="{BB962C8B-B14F-4D97-AF65-F5344CB8AC3E}">
        <p14:creationId xmlns:p14="http://schemas.microsoft.com/office/powerpoint/2010/main" val="385040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01063" cy="868362"/>
          </a:xfrm>
        </p:spPr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Regressão Estatística por Passos</a:t>
            </a:r>
            <a:endParaRPr lang="en-US">
              <a:latin typeface="Franklin Gothic Book" charset="0"/>
            </a:endParaRP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724400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passo a passo:</a:t>
            </a:r>
          </a:p>
        </p:txBody>
      </p:sp>
      <p:pic>
        <p:nvPicPr>
          <p:cNvPr id="271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711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01063" cy="868362"/>
          </a:xfrm>
        </p:spPr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Regressão Estatística por Passos</a:t>
            </a:r>
            <a:endParaRPr lang="en-US">
              <a:latin typeface="Franklin Gothic Book" charset="0"/>
            </a:endParaRP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216525" cy="4525963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passo a passo: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leva crédito pela área a + b</a:t>
            </a:r>
          </a:p>
        </p:txBody>
      </p:sp>
      <p:pic>
        <p:nvPicPr>
          <p:cNvPr id="273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910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1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01063" cy="868362"/>
          </a:xfrm>
        </p:spPr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Regressão Estatística por Passos</a:t>
            </a:r>
            <a:endParaRPr lang="en-US">
              <a:latin typeface="Franklin Gothic Book" charset="0"/>
            </a:endParaRP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08113"/>
            <a:ext cx="5070475" cy="4527550"/>
          </a:xfrm>
        </p:spPr>
        <p:txBody>
          <a:bodyPr/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passo a passo: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leva crédito pela área a + b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3</a:t>
            </a:r>
            <a:r>
              <a:rPr lang="pt-BR" sz="2400">
                <a:latin typeface="Arial" charset="0"/>
              </a:rPr>
              <a:t> entra em seguida, depois de b/c ela tem o próximo mais baixo </a:t>
            </a:r>
            <a:r>
              <a:rPr lang="pt-BR" sz="2400" i="1">
                <a:latin typeface="Arial" charset="0"/>
              </a:rPr>
              <a:t>p</a:t>
            </a:r>
            <a:r>
              <a:rPr lang="pt-BR" sz="2400">
                <a:latin typeface="Arial" charset="0"/>
              </a:rPr>
              <a:t> (próxima associação mais alta com </a:t>
            </a:r>
            <a:r>
              <a:rPr lang="pt-BR" sz="2400" i="1">
                <a:latin typeface="Arial" charset="0"/>
              </a:rPr>
              <a:t>Y</a:t>
            </a:r>
            <a:r>
              <a:rPr lang="pt-BR" sz="2400">
                <a:latin typeface="Arial" charset="0"/>
              </a:rPr>
              <a:t>) e leva crédito pela área d + e</a:t>
            </a:r>
          </a:p>
        </p:txBody>
      </p:sp>
      <p:pic>
        <p:nvPicPr>
          <p:cNvPr id="275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5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501063" cy="868362"/>
          </a:xfrm>
        </p:spPr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Regressão Estatística por Passos</a:t>
            </a:r>
            <a:endParaRPr lang="en-US">
              <a:latin typeface="Franklin Gothic Book" charset="0"/>
            </a:endParaRP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5362575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pt-BR" sz="2800" i="1">
                <a:latin typeface="Arial" charset="0"/>
              </a:rPr>
              <a:t>R</a:t>
            </a:r>
            <a:r>
              <a:rPr lang="pt-BR" sz="2800" baseline="30000">
                <a:latin typeface="Arial" charset="0"/>
              </a:rPr>
              <a:t>2</a:t>
            </a:r>
            <a:r>
              <a:rPr lang="pt-BR" sz="2800">
                <a:latin typeface="Arial" charset="0"/>
              </a:rPr>
              <a:t> = a + b + c + d + e</a:t>
            </a:r>
          </a:p>
          <a:p>
            <a:pPr eaLnBrk="1" hangingPunct="1"/>
            <a:r>
              <a:rPr lang="pt-BR" sz="2800">
                <a:latin typeface="Arial" charset="0"/>
              </a:rPr>
              <a:t>Na regressão passo a passo: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1</a:t>
            </a:r>
            <a:r>
              <a:rPr lang="pt-BR" sz="2400">
                <a:latin typeface="Arial" charset="0"/>
              </a:rPr>
              <a:t> leva crédito pela área a + b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3</a:t>
            </a:r>
            <a:r>
              <a:rPr lang="pt-BR" sz="2400">
                <a:latin typeface="Arial" charset="0"/>
              </a:rPr>
              <a:t> entra em seguida, depois de b/c ela tem o próximo mais baixo </a:t>
            </a:r>
            <a:r>
              <a:rPr lang="pt-BR" sz="2400" i="1">
                <a:latin typeface="Arial" charset="0"/>
              </a:rPr>
              <a:t>p</a:t>
            </a:r>
            <a:r>
              <a:rPr lang="pt-BR" sz="2400">
                <a:latin typeface="Arial" charset="0"/>
              </a:rPr>
              <a:t> (próxima associação mais alta com </a:t>
            </a:r>
            <a:r>
              <a:rPr lang="pt-BR" sz="2400" i="1">
                <a:latin typeface="Arial" charset="0"/>
              </a:rPr>
              <a:t>Y</a:t>
            </a:r>
            <a:r>
              <a:rPr lang="pt-BR" sz="2400">
                <a:latin typeface="Arial" charset="0"/>
              </a:rPr>
              <a:t>) e leva crédito pela área d + e</a:t>
            </a:r>
          </a:p>
          <a:p>
            <a:pPr lvl="1" eaLnBrk="1" hangingPunct="1"/>
            <a:r>
              <a:rPr lang="pt-BR" sz="2400" i="1">
                <a:latin typeface="Arial" charset="0"/>
              </a:rPr>
              <a:t>X</a:t>
            </a:r>
            <a:r>
              <a:rPr lang="pt-BR" sz="2400" baseline="-25000">
                <a:latin typeface="Arial" charset="0"/>
              </a:rPr>
              <a:t>2</a:t>
            </a:r>
            <a:r>
              <a:rPr lang="pt-BR" sz="2400">
                <a:latin typeface="Arial" charset="0"/>
              </a:rPr>
              <a:t> é considerado por último e, se tiver um </a:t>
            </a:r>
            <a:r>
              <a:rPr lang="pt-BR" sz="2400" i="1">
                <a:latin typeface="Arial" charset="0"/>
              </a:rPr>
              <a:t>p</a:t>
            </a:r>
            <a:r>
              <a:rPr lang="pt-BR" sz="2400">
                <a:latin typeface="Arial" charset="0"/>
              </a:rPr>
              <a:t> significativo, levará crédito pela área c</a:t>
            </a:r>
          </a:p>
        </p:txBody>
      </p:sp>
      <p:pic>
        <p:nvPicPr>
          <p:cNvPr id="277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1095375"/>
            <a:ext cx="374808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763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Franklin Gothic Book" charset="0"/>
              </a:rPr>
              <a:t>3 Tipos principais de Regressão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8534400" cy="2514600"/>
          </a:xfrm>
        </p:spPr>
        <p:txBody>
          <a:bodyPr/>
          <a:lstStyle/>
          <a:p>
            <a:pPr eaLnBrk="1" hangingPunct="1"/>
            <a:r>
              <a:rPr lang="pt-BR" sz="2800">
                <a:latin typeface="Arial" charset="0"/>
              </a:rPr>
              <a:t>Padrão (</a:t>
            </a:r>
            <a:r>
              <a:rPr lang="pt-BR" sz="2800" i="1">
                <a:latin typeface="Arial" charset="0"/>
              </a:rPr>
              <a:t>Standard</a:t>
            </a:r>
            <a:r>
              <a:rPr lang="pt-BR" sz="2800">
                <a:latin typeface="Arial" charset="0"/>
              </a:rPr>
              <a:t>) – AKA Simultânea ou forçada</a:t>
            </a:r>
          </a:p>
          <a:p>
            <a:pPr eaLnBrk="1" hangingPunct="1"/>
            <a:r>
              <a:rPr lang="pt-BR" sz="2800">
                <a:latin typeface="Arial" charset="0"/>
              </a:rPr>
              <a:t>Sequencial – AKA Hierárquica</a:t>
            </a:r>
          </a:p>
          <a:p>
            <a:pPr eaLnBrk="1" hangingPunct="1"/>
            <a:r>
              <a:rPr lang="pt-BR" sz="2800">
                <a:latin typeface="Arial" charset="0"/>
              </a:rPr>
              <a:t>Estatística (</a:t>
            </a:r>
            <a:r>
              <a:rPr lang="pt-BR" sz="2800" i="1">
                <a:latin typeface="Arial" charset="0"/>
              </a:rPr>
              <a:t>Stepwise</a:t>
            </a:r>
            <a:r>
              <a:rPr lang="pt-BR" sz="2800">
                <a:latin typeface="Arial" charset="0"/>
              </a:rPr>
              <a:t>)– AKA Passo a passo</a:t>
            </a:r>
          </a:p>
        </p:txBody>
      </p:sp>
      <p:pic>
        <p:nvPicPr>
          <p:cNvPr id="279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3198813"/>
            <a:ext cx="2741612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9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98813"/>
            <a:ext cx="2741613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955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3198813"/>
            <a:ext cx="2741612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88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96300" cy="1143000"/>
          </a:xfrm>
        </p:spPr>
        <p:txBody>
          <a:bodyPr/>
          <a:lstStyle/>
          <a:p>
            <a:pPr eaLnBrk="1" hangingPunct="1"/>
            <a:r>
              <a:rPr lang="pt-BR" sz="4000">
                <a:latin typeface="Franklin Gothic Book" charset="0"/>
              </a:rPr>
              <a:t>4 Métodos de Entrada na Equação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-190500" y="1143000"/>
            <a:ext cx="9144000" cy="53895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sz="1800">
                <a:latin typeface="Arial" charset="0"/>
              </a:rPr>
              <a:t>Entrada Forçada (Enter)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Preditores entram na equação independentemente de seu valor</a:t>
            </a:r>
          </a:p>
          <a:p>
            <a:pPr eaLnBrk="1" hangingPunct="1">
              <a:lnSpc>
                <a:spcPct val="80000"/>
              </a:lnSpc>
            </a:pPr>
            <a:r>
              <a:rPr lang="pt-BR" sz="1800">
                <a:latin typeface="Arial" charset="0"/>
              </a:rPr>
              <a:t>Entrada “Passo Adiante” </a:t>
            </a:r>
            <a:r>
              <a:rPr lang="pt-BR" sz="1800" i="1">
                <a:latin typeface="Arial" charset="0"/>
              </a:rPr>
              <a:t>Forward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Preditores são adicionados 1-por-1 (em ordem de importância) se eles atingem o critério de entrada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A cada passo se analisa a correlação entre os resíduos de Y (portanto depois de ajustado X</a:t>
            </a:r>
            <a:r>
              <a:rPr lang="pt-BR" sz="1600" baseline="-25000">
                <a:latin typeface="Arial" charset="0"/>
              </a:rPr>
              <a:t>1</a:t>
            </a:r>
            <a:r>
              <a:rPr lang="pt-BR" sz="1600">
                <a:latin typeface="Arial" charset="0"/>
              </a:rPr>
              <a:t>) com o resíduo da Variável candidata X</a:t>
            </a:r>
            <a:r>
              <a:rPr lang="pt-BR" sz="1600" baseline="-25000">
                <a:latin typeface="Arial" charset="0"/>
              </a:rPr>
              <a:t>2</a:t>
            </a:r>
            <a:r>
              <a:rPr lang="pt-BR" sz="1600">
                <a:latin typeface="Arial" charset="0"/>
              </a:rPr>
              <a:t> a partir da previsão dela pelas outras candidatas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Uma vez na equação ela permanece</a:t>
            </a:r>
          </a:p>
          <a:p>
            <a:pPr eaLnBrk="1" hangingPunct="1">
              <a:lnSpc>
                <a:spcPct val="80000"/>
              </a:lnSpc>
            </a:pPr>
            <a:r>
              <a:rPr lang="pt-BR" sz="1800">
                <a:latin typeface="Arial" charset="0"/>
              </a:rPr>
              <a:t>Eliminação “Passo para trás” </a:t>
            </a:r>
            <a:r>
              <a:rPr lang="pt-BR" sz="1800" i="1">
                <a:latin typeface="Arial" charset="0"/>
              </a:rPr>
              <a:t>Backward Elimination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Começa com todos os preditores na equação e elimina 1-por1 se ele atinge o critério de exclusão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Uma vez fora, fica fora. 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Calcula-se a correlação parcial como se a variável fosse a última a entrar no modelo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400">
                <a:latin typeface="Arial" charset="0"/>
              </a:rPr>
              <a:t>Essa abordagem é útil para identificar variáveis supressoras Suppressor a= variavel com um peso b paradoxal  porque ele serve para remover variância indesejável de outro preditor</a:t>
            </a:r>
          </a:p>
          <a:p>
            <a:pPr eaLnBrk="1" hangingPunct="1">
              <a:lnSpc>
                <a:spcPct val="80000"/>
              </a:lnSpc>
            </a:pPr>
            <a:r>
              <a:rPr lang="pt-BR" sz="1800">
                <a:latin typeface="Arial" charset="0"/>
              </a:rPr>
              <a:t>Passo a passo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1600">
                <a:latin typeface="Arial" charset="0"/>
              </a:rPr>
              <a:t>Mistura de Passo Adiante Passo para trás (Forward e Backward)</a:t>
            </a:r>
          </a:p>
          <a:p>
            <a:pPr lvl="2" eaLnBrk="1" hangingPunct="1">
              <a:lnSpc>
                <a:spcPct val="80000"/>
              </a:lnSpc>
            </a:pPr>
            <a:r>
              <a:rPr lang="pt-BR" sz="1400">
                <a:latin typeface="Arial" charset="0"/>
              </a:rPr>
              <a:t>Constrói equações com o maior número de preditores</a:t>
            </a:r>
          </a:p>
          <a:p>
            <a:pPr lvl="2" eaLnBrk="1" hangingPunct="1">
              <a:lnSpc>
                <a:spcPct val="80000"/>
              </a:lnSpc>
            </a:pPr>
            <a:r>
              <a:rPr lang="pt-BR" sz="1400">
                <a:latin typeface="Arial" charset="0"/>
              </a:rPr>
              <a:t>Em cada interação, pode remover variáveis que se desempenham mal e adicionar outras</a:t>
            </a:r>
          </a:p>
          <a:p>
            <a:pPr lvl="2" eaLnBrk="1" hangingPunct="1">
              <a:lnSpc>
                <a:spcPct val="80000"/>
              </a:lnSpc>
            </a:pPr>
            <a:r>
              <a:rPr lang="pt-BR" sz="1400">
                <a:latin typeface="Arial" charset="0"/>
              </a:rPr>
              <a:t>Portanto, uma vez na equação em um passo inicial um variável pode ser eliminada mais tarde</a:t>
            </a:r>
          </a:p>
        </p:txBody>
      </p:sp>
    </p:spTree>
    <p:extLst>
      <p:ext uri="{BB962C8B-B14F-4D97-AF65-F5344CB8AC3E}">
        <p14:creationId xmlns:p14="http://schemas.microsoft.com/office/powerpoint/2010/main" val="2956310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4231816"/>
      </p:ext>
    </p:extLst>
  </p:cSld>
  <p:clrMapOvr>
    <a:masterClrMapping/>
  </p:clrMapOvr>
</p:sld>
</file>

<file path=ppt/theme/theme1.xml><?xml version="1.0" encoding="utf-8"?>
<a:theme xmlns:a="http://schemas.openxmlformats.org/drawingml/2006/main" name="Técnica">
  <a:themeElements>
    <a:clrScheme name="Técnic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4232</TotalTime>
  <Words>3054</Words>
  <Application>Microsoft Macintosh PowerPoint</Application>
  <PresentationFormat>On-screen Show (4:3)</PresentationFormat>
  <Paragraphs>435</Paragraphs>
  <Slides>64</Slides>
  <Notes>45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6" baseType="lpstr">
      <vt:lpstr>Técnica</vt:lpstr>
      <vt:lpstr>Equação</vt:lpstr>
      <vt:lpstr>Regressão Múltipla</vt:lpstr>
      <vt:lpstr>Conceitos até aqui ...</vt:lpstr>
      <vt:lpstr>Regressão Múltipla</vt:lpstr>
      <vt:lpstr>Regressão Múltipla</vt:lpstr>
      <vt:lpstr>Regressão Múltipla</vt:lpstr>
      <vt:lpstr>Exemplo de Regressão Múltipla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Objetivos da regressão múltipla</vt:lpstr>
      <vt:lpstr>Para maximizar a previsão</vt:lpstr>
      <vt:lpstr>Exemplo de Regressão Múltipla</vt:lpstr>
      <vt:lpstr>Exemplo de Regressão Múltipla</vt:lpstr>
      <vt:lpstr>R vs. R2</vt:lpstr>
      <vt:lpstr>Exemplo de Regressão Múltipla</vt:lpstr>
      <vt:lpstr>Multicollinearidade</vt:lpstr>
      <vt:lpstr>Multicolinearidade</vt:lpstr>
      <vt:lpstr>Distância Cook's </vt:lpstr>
      <vt:lpstr>Leverage</vt:lpstr>
      <vt:lpstr>Análise dos pressupostos: Resumo</vt:lpstr>
      <vt:lpstr>Exemplo ...</vt:lpstr>
      <vt:lpstr>Correlação parcial</vt:lpstr>
      <vt:lpstr>Definição ..</vt:lpstr>
      <vt:lpstr>Conceitos</vt:lpstr>
      <vt:lpstr>PowerPoint Presentation</vt:lpstr>
      <vt:lpstr>Exemplo SPSS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Exemplo AMOS</vt:lpstr>
      <vt:lpstr>r Parcial e Semiparcial</vt:lpstr>
      <vt:lpstr>r Parcial e Semiparcial</vt:lpstr>
      <vt:lpstr>r Ordem 0 (Full), Parcial e Semiparcial</vt:lpstr>
      <vt:lpstr>r Ordem 0 (Full), Parcial e Semiparcial</vt:lpstr>
      <vt:lpstr>r Ordem 0 (Full), Parcial e Semiparcial</vt:lpstr>
      <vt:lpstr>r Ordem 0 (Full), Parcial e Semiparcial</vt:lpstr>
      <vt:lpstr>r total /Ordem 0 (Full), Parcial e Semiparcial</vt:lpstr>
      <vt:lpstr>Exercício</vt:lpstr>
      <vt:lpstr>3 tipos de regressão</vt:lpstr>
      <vt:lpstr>Padrão (Standard)/Regressão simultânea</vt:lpstr>
      <vt:lpstr>Visualizando métodos de entrada</vt:lpstr>
      <vt:lpstr>Padrão/Standard/Regressão Simultânea</vt:lpstr>
      <vt:lpstr>Padrão/Standard/Regressão Simultânea</vt:lpstr>
      <vt:lpstr>Padrão/Standard/Regressão Simultânea</vt:lpstr>
      <vt:lpstr>Padrão/Standard/Regressão Simultânea</vt:lpstr>
      <vt:lpstr>Padrão/Standard/Regressão Simultânea</vt:lpstr>
      <vt:lpstr>Regressão Hierárquica/Sequencial</vt:lpstr>
      <vt:lpstr>Regressão Hierárquica/Sequencial</vt:lpstr>
      <vt:lpstr>Regressão Hierárquica/Sequencial</vt:lpstr>
      <vt:lpstr>Regressão Hierárquica/Sequencial</vt:lpstr>
      <vt:lpstr>Regressão Hierárquica/Sequencial</vt:lpstr>
      <vt:lpstr>Regressão Estatística por Passos (Statistical/Stepwise)</vt:lpstr>
      <vt:lpstr>Regressão Estatística por Passos</vt:lpstr>
      <vt:lpstr>Regressão Estatística por Passos</vt:lpstr>
      <vt:lpstr>Regressão Estatística por Passos</vt:lpstr>
      <vt:lpstr>Regressão Estatística por Passos</vt:lpstr>
      <vt:lpstr>3 Tipos principais de Regressão</vt:lpstr>
      <vt:lpstr>4 Métodos de Entrada na Equação</vt:lpstr>
      <vt:lpstr>Exercício</vt:lpstr>
    </vt:vector>
  </TitlesOfParts>
  <Company>University of Toledo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 and Regression</dc:title>
  <dc:creator>Greg Meyer</dc:creator>
  <cp:lastModifiedBy>Ricardo Primi</cp:lastModifiedBy>
  <cp:revision>278</cp:revision>
  <dcterms:created xsi:type="dcterms:W3CDTF">2008-03-03T14:12:32Z</dcterms:created>
  <dcterms:modified xsi:type="dcterms:W3CDTF">2013-09-11T12:07:04Z</dcterms:modified>
</cp:coreProperties>
</file>