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audio1.bin" ContentType="audio/unknown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9264" autoAdjust="0"/>
  </p:normalViewPr>
  <p:slideViewPr>
    <p:cSldViewPr snapToGrid="0" snapToObjects="1">
      <p:cViewPr varScale="1">
        <p:scale>
          <a:sx n="104" d="100"/>
          <a:sy n="104" d="100"/>
        </p:scale>
        <p:origin x="-5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C8A78-3CA9-0D4B-9EEC-CD122ECDBD7D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1C5A5-C87C-2041-8E68-4CF663C23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94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pt-BR"/>
          </a:p>
        </p:txBody>
      </p:sp>
      <p:sp>
        <p:nvSpPr>
          <p:cNvPr id="460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D654B7-13C9-924B-941E-9077E4DD05B1}" type="slidenum">
              <a:rPr lang="pt-BR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931722A-174A-7B4D-A73E-DB22B8B92847}" type="slidenum">
              <a:rPr lang="pt-BR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501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9519F4-8301-9343-BAFF-FF73ABFA5701}" type="slidenum">
              <a:rPr lang="pt-BR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5222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9FDB98-2D78-F84C-A91A-9DD619FCFE44}" type="slidenum">
              <a:rPr lang="pt-BR"/>
              <a:pPr/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5427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6855DE-8046-FB46-82FB-CCD98DBBEE2C}" type="slidenum">
              <a:rPr lang="pt-BR"/>
              <a:pPr/>
              <a:t>20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563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20C320A-AC74-2945-A526-4FD59BFA57F7}" type="slidenum">
              <a:rPr lang="pt-BR"/>
              <a:pPr/>
              <a:t>21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583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EF9D71-3963-7248-B063-96573E5EEDC3}" type="slidenum">
              <a:rPr lang="pt-BR"/>
              <a:pPr/>
              <a:t>22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6042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7FDBEA-E01B-DD42-BDE8-EF0092B77AD7}" type="slidenum">
              <a:rPr lang="pt-BR"/>
              <a:pPr/>
              <a:t>23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6246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653E22-BBF3-7A43-8712-05016521682E}" type="slidenum">
              <a:rPr lang="pt-BR"/>
              <a:pPr/>
              <a:t>24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>
              <a:latin typeface="Calibri" charset="0"/>
            </a:endParaRPr>
          </a:p>
        </p:txBody>
      </p:sp>
      <p:sp>
        <p:nvSpPr>
          <p:cNvPr id="174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67C0044-B9C3-044D-954A-06F351564825}" type="slidenum">
              <a:rPr lang="pt-BR" sz="1200"/>
              <a:pPr eaLnBrk="1" hangingPunct="1"/>
              <a:t>29</a:t>
            </a:fld>
            <a:endParaRPr lang="pt-BR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>
              <a:latin typeface="Calibri" charset="0"/>
            </a:endParaRPr>
          </a:p>
        </p:txBody>
      </p:sp>
      <p:sp>
        <p:nvSpPr>
          <p:cNvPr id="194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DA739D4-97C5-B647-BC4F-A8CF6D711F43}" type="slidenum">
              <a:rPr lang="pt-BR" sz="1200"/>
              <a:pPr eaLnBrk="1" hangingPunct="1"/>
              <a:t>30</a:t>
            </a:fld>
            <a:endParaRPr lang="pt-BR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>
              <a:latin typeface="Calibri" charset="0"/>
            </a:endParaRP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976D6FF-36E2-1B4C-B6AB-1CBD23EA66DE}" type="slidenum">
              <a:rPr lang="pt-BR" sz="1200"/>
              <a:pPr eaLnBrk="1" hangingPunct="1"/>
              <a:t>31</a:t>
            </a:fld>
            <a:endParaRPr lang="pt-BR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>
              <a:latin typeface="Calibri" charset="0"/>
            </a:endParaRPr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9444530-8596-4345-BCC9-9478AB19D311}" type="slidenum">
              <a:rPr lang="pt-BR" sz="1200"/>
              <a:pPr eaLnBrk="1" hangingPunct="1"/>
              <a:t>32</a:t>
            </a:fld>
            <a:endParaRPr lang="pt-B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51A0C47-018D-4460-B945-BFF7981B6CA6}" type="datetimeFigureOut">
              <a:rPr lang="en-US" smtClean="0"/>
              <a:t>16/05/11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err="1"/>
              <a:t>Procedimentos</a:t>
            </a:r>
            <a:r>
              <a:rPr lang="en-US" sz="3600" dirty="0"/>
              <a:t> </a:t>
            </a:r>
            <a:r>
              <a:rPr lang="en-US" sz="3600" dirty="0" err="1"/>
              <a:t>psicométricos</a:t>
            </a:r>
            <a:r>
              <a:rPr lang="en-US" sz="3600" dirty="0"/>
              <a:t> </a:t>
            </a:r>
            <a:r>
              <a:rPr lang="en-US" sz="3600" dirty="0" err="1"/>
              <a:t>para</a:t>
            </a:r>
            <a:r>
              <a:rPr lang="en-US" sz="3600" dirty="0"/>
              <a:t> </a:t>
            </a:r>
            <a:r>
              <a:rPr lang="en-US" sz="3600" dirty="0" err="1"/>
              <a:t>construção</a:t>
            </a:r>
            <a:r>
              <a:rPr lang="en-US" sz="3600" dirty="0"/>
              <a:t> de testes: </a:t>
            </a:r>
            <a:r>
              <a:rPr lang="en-US" sz="3600" dirty="0" err="1"/>
              <a:t>Teoria</a:t>
            </a:r>
            <a:r>
              <a:rPr lang="en-US" sz="3600" dirty="0"/>
              <a:t> </a:t>
            </a:r>
            <a:r>
              <a:rPr lang="en-US" sz="3600" dirty="0" err="1"/>
              <a:t>Clássica</a:t>
            </a:r>
            <a:r>
              <a:rPr lang="en-US" sz="3600" dirty="0"/>
              <a:t> dos Testes e </a:t>
            </a:r>
            <a:r>
              <a:rPr lang="en-US" sz="3600" dirty="0" err="1"/>
              <a:t>Teoria</a:t>
            </a:r>
            <a:r>
              <a:rPr lang="en-US" sz="3600" dirty="0"/>
              <a:t> de </a:t>
            </a:r>
            <a:r>
              <a:rPr lang="en-US" sz="3600" dirty="0" err="1"/>
              <a:t>Resposta</a:t>
            </a:r>
            <a:r>
              <a:rPr lang="en-US" sz="3600" dirty="0"/>
              <a:t> </a:t>
            </a:r>
            <a:r>
              <a:rPr lang="en-US" sz="3600" dirty="0" err="1"/>
              <a:t>ao</a:t>
            </a:r>
            <a:r>
              <a:rPr lang="en-US" sz="3600" dirty="0"/>
              <a:t> Item.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91088"/>
            <a:ext cx="7772400" cy="1909688"/>
          </a:xfrm>
        </p:spPr>
        <p:txBody>
          <a:bodyPr>
            <a:normAutofit/>
          </a:bodyPr>
          <a:lstStyle/>
          <a:p>
            <a:r>
              <a:rPr lang="en-US" dirty="0" smtClean="0"/>
              <a:t>Dr. Ricardo </a:t>
            </a:r>
            <a:r>
              <a:rPr lang="en-US" dirty="0" err="1" smtClean="0"/>
              <a:t>Pimi</a:t>
            </a:r>
            <a:endParaRPr lang="en-US" dirty="0"/>
          </a:p>
          <a:p>
            <a:r>
              <a:rPr lang="en-US" dirty="0" err="1" smtClean="0"/>
              <a:t>Psicometria</a:t>
            </a:r>
            <a:endParaRPr lang="en-US" dirty="0" smtClean="0"/>
          </a:p>
          <a:p>
            <a:r>
              <a:rPr lang="en-US" dirty="0" err="1" smtClean="0"/>
              <a:t>LabAPE</a:t>
            </a:r>
            <a:r>
              <a:rPr lang="en-US" dirty="0" smtClean="0"/>
              <a:t>, </a:t>
            </a:r>
            <a:r>
              <a:rPr lang="en-US" dirty="0" err="1" smtClean="0"/>
              <a:t>Programa</a:t>
            </a:r>
            <a:r>
              <a:rPr lang="en-US" dirty="0" smtClean="0"/>
              <a:t> de </a:t>
            </a:r>
            <a:r>
              <a:rPr lang="en-US" dirty="0" err="1" smtClean="0"/>
              <a:t>P</a:t>
            </a:r>
            <a:r>
              <a:rPr lang="en-US" dirty="0" err="1" smtClean="0"/>
              <a:t>ós</a:t>
            </a:r>
            <a:r>
              <a:rPr lang="en-US" dirty="0" smtClean="0"/>
              <a:t> </a:t>
            </a:r>
            <a:r>
              <a:rPr lang="en-US" dirty="0" err="1" smtClean="0"/>
              <a:t>Graduação</a:t>
            </a:r>
            <a:r>
              <a:rPr lang="en-US" dirty="0" smtClean="0"/>
              <a:t> </a:t>
            </a:r>
            <a:r>
              <a:rPr lang="en-US" dirty="0" err="1" smtClean="0"/>
              <a:t>Stricto</a:t>
            </a:r>
            <a:r>
              <a:rPr lang="en-US" dirty="0" smtClean="0"/>
              <a:t> </a:t>
            </a:r>
            <a:r>
              <a:rPr lang="en-US" dirty="0" err="1" smtClean="0"/>
              <a:t>Sensu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Psicologia</a:t>
            </a:r>
            <a:r>
              <a:rPr lang="en-US" dirty="0" smtClean="0"/>
              <a:t>, </a:t>
            </a:r>
            <a:r>
              <a:rPr lang="en-US" dirty="0" err="1" smtClean="0"/>
              <a:t>Universidade</a:t>
            </a:r>
            <a:r>
              <a:rPr lang="en-US" dirty="0" smtClean="0"/>
              <a:t> São Francisco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38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Loevinger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Componente</a:t>
            </a:r>
            <a:r>
              <a:rPr lang="en-US" dirty="0" smtClean="0"/>
              <a:t> </a:t>
            </a:r>
            <a:r>
              <a:rPr lang="en-US" dirty="0" err="1" smtClean="0"/>
              <a:t>substantivo</a:t>
            </a:r>
            <a:r>
              <a:rPr lang="en-US" dirty="0"/>
              <a:t> </a:t>
            </a:r>
            <a:r>
              <a:rPr lang="en-US" dirty="0" err="1" smtClean="0"/>
              <a:t>te</a:t>
            </a:r>
            <a:r>
              <a:rPr lang="en-US" dirty="0" err="1" smtClean="0"/>
              <a:t>órico</a:t>
            </a:r>
            <a:endParaRPr lang="en-US" dirty="0" smtClean="0"/>
          </a:p>
          <a:p>
            <a:r>
              <a:rPr lang="en-US" dirty="0" err="1" smtClean="0"/>
              <a:t>Componente</a:t>
            </a:r>
            <a:r>
              <a:rPr lang="en-US" dirty="0" smtClean="0"/>
              <a:t> </a:t>
            </a:r>
            <a:r>
              <a:rPr lang="en-US" dirty="0" err="1" smtClean="0"/>
              <a:t>estrutural</a:t>
            </a:r>
            <a:r>
              <a:rPr lang="en-US" dirty="0" smtClean="0"/>
              <a:t> </a:t>
            </a:r>
            <a:r>
              <a:rPr lang="en-US" dirty="0" err="1" smtClean="0"/>
              <a:t>interno</a:t>
            </a:r>
            <a:endParaRPr lang="en-US" dirty="0" smtClean="0"/>
          </a:p>
          <a:p>
            <a:r>
              <a:rPr lang="en-US" dirty="0" err="1" smtClean="0"/>
              <a:t>Componente</a:t>
            </a:r>
            <a:r>
              <a:rPr lang="en-US" dirty="0" smtClean="0"/>
              <a:t> </a:t>
            </a:r>
            <a:r>
              <a:rPr lang="en-US" dirty="0" err="1" smtClean="0"/>
              <a:t>externo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891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Estrutura</a:t>
            </a:r>
            <a:r>
              <a:rPr lang="en-US" dirty="0" smtClean="0"/>
              <a:t> </a:t>
            </a:r>
            <a:r>
              <a:rPr lang="en-US" dirty="0" err="1" smtClean="0"/>
              <a:t>interna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107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é medida ?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305800" cy="4997450"/>
          </a:xfrm>
        </p:spPr>
        <p:txBody>
          <a:bodyPr/>
          <a:lstStyle/>
          <a:p>
            <a:pPr algn="ctr">
              <a:buFont typeface="Wingdings" charset="2"/>
              <a:buNone/>
            </a:pPr>
            <a:r>
              <a:rPr lang="pt-BR" smtClean="0"/>
              <a:t>Pessoas		Escala/variável/construto		Itens</a:t>
            </a:r>
          </a:p>
        </p:txBody>
      </p:sp>
      <p:sp>
        <p:nvSpPr>
          <p:cNvPr id="4" name="Up-Down Arrow 3"/>
          <p:cNvSpPr/>
          <p:nvPr/>
        </p:nvSpPr>
        <p:spPr>
          <a:xfrm>
            <a:off x="4114800" y="1981200"/>
            <a:ext cx="685800" cy="4419600"/>
          </a:xfrm>
          <a:prstGeom prst="upDownArrow">
            <a:avLst/>
          </a:prstGeom>
          <a:gradFill>
            <a:gsLst>
              <a:gs pos="0">
                <a:schemeClr val="accent4"/>
              </a:gs>
              <a:gs pos="54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29701" name="Picture 7" descr="j031688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4572000"/>
            <a:ext cx="7747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8" descr="j0290801.pict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057400"/>
            <a:ext cx="108585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9" descr="BU00949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1981200"/>
            <a:ext cx="9032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10" descr="BU00949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3352800"/>
            <a:ext cx="9032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11" descr="BU00949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4953000"/>
            <a:ext cx="9032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4623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Modelo </a:t>
            </a:r>
            <a:r>
              <a:rPr lang="pt-BR" smtClean="0"/>
              <a:t>de medida </a:t>
            </a:r>
            <a:r>
              <a:rPr lang="pt-BR" dirty="0" smtClean="0"/>
              <a:t>(Wright &amp; Stone, 1979)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0" y="1644650"/>
            <a:ext cx="7683500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23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90600"/>
            <a:ext cx="7670800" cy="4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89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2400"/>
            <a:ext cx="614362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4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7200"/>
            <a:ext cx="78105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2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52400"/>
            <a:ext cx="6841893" cy="63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33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"/>
            <a:ext cx="5744194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2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04800"/>
            <a:ext cx="7932057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6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/>
              <a:t>TRI e Teoria Clássica dos Testes (TCT)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81000" y="15152"/>
            <a:ext cx="8229600" cy="609600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Situação de testagem: pessoa respondendo a problemas ou perguntas (pessoa, item e respostas)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1093694"/>
            <a:ext cx="8413974" cy="5524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306675"/>
            <a:ext cx="78359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02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12191"/>
            <a:ext cx="8413974" cy="61107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12" y="495300"/>
            <a:ext cx="82296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28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136709"/>
          </a:xfrm>
        </p:spPr>
        <p:txBody>
          <a:bodyPr>
            <a:normAutofit/>
          </a:bodyPr>
          <a:lstStyle/>
          <a:p>
            <a:r>
              <a:rPr lang="pt-BR" sz="3600" dirty="0" smtClean="0"/>
              <a:t>Estrutura interna</a:t>
            </a:r>
            <a:endParaRPr lang="pt-BR" sz="3600" dirty="0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3528119"/>
          </a:xfrm>
        </p:spPr>
        <p:txBody>
          <a:bodyPr>
            <a:normAutofit/>
          </a:bodyPr>
          <a:lstStyle/>
          <a:p>
            <a:r>
              <a:rPr lang="pt-BR" dirty="0" smtClean="0"/>
              <a:t>Vari</a:t>
            </a:r>
            <a:r>
              <a:rPr lang="pt-BR" dirty="0" smtClean="0"/>
              <a:t>ância</a:t>
            </a:r>
            <a:endParaRPr lang="pt-BR" dirty="0" smtClean="0"/>
          </a:p>
          <a:p>
            <a:r>
              <a:rPr lang="pt-BR" dirty="0" smtClean="0"/>
              <a:t>Correla</a:t>
            </a:r>
            <a:r>
              <a:rPr lang="pt-BR" dirty="0" smtClean="0"/>
              <a:t>ção entre itens </a:t>
            </a:r>
          </a:p>
          <a:p>
            <a:r>
              <a:rPr lang="pt-BR" dirty="0" smtClean="0"/>
              <a:t>Portanto, correlação item total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781748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4"/>
            <a:ext cx="7770813" cy="1148920"/>
          </a:xfrm>
        </p:spPr>
        <p:txBody>
          <a:bodyPr/>
          <a:lstStyle/>
          <a:p>
            <a:r>
              <a:rPr lang="en-US" dirty="0" err="1" smtClean="0"/>
              <a:t>Exerc</a:t>
            </a:r>
            <a:r>
              <a:rPr lang="en-US" dirty="0" err="1" smtClean="0"/>
              <a:t>ício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Planilha</a:t>
            </a:r>
            <a:endParaRPr lang="en-US" dirty="0" smtClean="0"/>
          </a:p>
          <a:p>
            <a:pPr lvl="1"/>
            <a:r>
              <a:rPr lang="en-US" dirty="0" err="1" smtClean="0"/>
              <a:t>Simula</a:t>
            </a:r>
            <a:r>
              <a:rPr lang="en-US" dirty="0" err="1" smtClean="0"/>
              <a:t>ção</a:t>
            </a:r>
            <a:endParaRPr lang="en-US" dirty="0" smtClean="0"/>
          </a:p>
          <a:p>
            <a:r>
              <a:rPr lang="en-US" dirty="0" smtClean="0"/>
              <a:t>SPSS</a:t>
            </a:r>
          </a:p>
          <a:p>
            <a:pPr lvl="1"/>
            <a:r>
              <a:rPr lang="en-US" dirty="0" smtClean="0"/>
              <a:t>BPR 5i e INV</a:t>
            </a:r>
          </a:p>
          <a:p>
            <a:pPr lvl="2"/>
            <a:r>
              <a:rPr lang="en-US" dirty="0" err="1" smtClean="0"/>
              <a:t>Procedimento</a:t>
            </a:r>
            <a:r>
              <a:rPr lang="en-US" dirty="0" smtClean="0"/>
              <a:t> Reliability</a:t>
            </a:r>
          </a:p>
        </p:txBody>
      </p:sp>
    </p:spTree>
    <p:extLst>
      <p:ext uri="{BB962C8B-B14F-4D97-AF65-F5344CB8AC3E}">
        <p14:creationId xmlns:p14="http://schemas.microsoft.com/office/powerpoint/2010/main" val="1208940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ítulo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660481"/>
          </a:xfrm>
        </p:spPr>
        <p:txBody>
          <a:bodyPr>
            <a:noAutofit/>
          </a:bodyPr>
          <a:lstStyle/>
          <a:p>
            <a:r>
              <a:rPr lang="en-US" sz="4000" dirty="0"/>
              <a:t>O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é</a:t>
            </a:r>
            <a:r>
              <a:rPr lang="en-US" sz="4000" dirty="0"/>
              <a:t> TRI</a:t>
            </a:r>
            <a:endParaRPr lang="pt-BR" sz="4000" dirty="0"/>
          </a:p>
        </p:txBody>
      </p:sp>
      <p:sp>
        <p:nvSpPr>
          <p:cNvPr id="45060" name="Espaço Reservado para Conteúdo 2"/>
          <p:cNvSpPr>
            <a:spLocks noGrp="1"/>
          </p:cNvSpPr>
          <p:nvPr>
            <p:ph idx="1"/>
          </p:nvPr>
        </p:nvSpPr>
        <p:spPr>
          <a:xfrm>
            <a:off x="227012" y="2820740"/>
            <a:ext cx="8590307" cy="334581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t-BR" dirty="0"/>
              <a:t>É um modelo matemático que representa os aspectos essenciais da situação de </a:t>
            </a:r>
            <a:r>
              <a:rPr lang="pt-BR" dirty="0" smtClean="0"/>
              <a:t>avaliação</a:t>
            </a:r>
            <a:endParaRPr lang="pt-BR" dirty="0"/>
          </a:p>
          <a:p>
            <a:pPr algn="just"/>
            <a:r>
              <a:rPr lang="pt-BR" dirty="0"/>
              <a:t>Ele representa essencialmente três elementos dessa situação: (a) a habilidade da pessoa, (b) a dificuldade do problema e, a partir da interação entre elas, (c) a previsão do acerto ou erro.</a:t>
            </a:r>
          </a:p>
          <a:p>
            <a:pPr algn="just"/>
            <a:r>
              <a:rPr lang="pt-BR" dirty="0"/>
              <a:t>A implicação mais importante e interessante é que esse modelo mudou a </a:t>
            </a:r>
            <a:r>
              <a:rPr lang="pt-BR" i="1" dirty="0"/>
              <a:t>regra de comparação</a:t>
            </a:r>
            <a:r>
              <a:rPr lang="pt-BR" dirty="0"/>
              <a:t>.</a:t>
            </a:r>
          </a:p>
          <a:p>
            <a:pPr algn="just"/>
            <a:r>
              <a:rPr lang="pt-BR" dirty="0"/>
              <a:t>Os escores são atribuídos por um processo de comparação entre Sujeito/Habilidade – Tarefa/Dificuldade/Discriminação/Acertos ao acaso.</a:t>
            </a:r>
          </a:p>
          <a:p>
            <a:pPr algn="just"/>
            <a:r>
              <a:rPr lang="pt-BR" i="1" dirty="0"/>
              <a:t>Conseqüência</a:t>
            </a:r>
            <a:r>
              <a:rPr lang="pt-BR" b="1" i="1" dirty="0"/>
              <a:t> </a:t>
            </a:r>
            <a:r>
              <a:rPr lang="pt-BR" dirty="0"/>
              <a:t>Se existe um estudo sistemático dos fatores de complexidade caracterizando melhor a tarefa, atrela-se um significado psicológico aos diferentes níveis de complexidade do problema. Como a mensuração atribui números comparando o desempenho da pessoa com a escala de complexidade do problema a medida passa a ter um significado psicológico direto já que as escalas de complexidade e habilidade são as mesmas.</a:t>
            </a:r>
          </a:p>
          <a:p>
            <a:endParaRPr lang="pt-BR" dirty="0"/>
          </a:p>
        </p:txBody>
      </p:sp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2979814" y="903614"/>
            <a:ext cx="2869904" cy="17486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595635"/>
              </p:ext>
            </p:extLst>
          </p:nvPr>
        </p:nvGraphicFramePr>
        <p:xfrm>
          <a:off x="3019505" y="1138062"/>
          <a:ext cx="2830213" cy="1178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orelDRAW" r:id="rId4" imgW="4905375" imgH="2047875" progId="">
                  <p:embed/>
                </p:oleObj>
              </mc:Choice>
              <mc:Fallback>
                <p:oleObj name="CorelDRAW" r:id="rId4" imgW="4905375" imgH="204787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505" y="1138062"/>
                        <a:ext cx="2830213" cy="11786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2770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707" y="121023"/>
            <a:ext cx="8231125" cy="1429871"/>
          </a:xfrm>
        </p:spPr>
        <p:txBody>
          <a:bodyPr>
            <a:noAutofit/>
          </a:bodyPr>
          <a:lstStyle/>
          <a:p>
            <a:pPr algn="ctr" eaLnBrk="1" hangingPunct="1"/>
            <a:r>
              <a:rPr lang="pt-BR" sz="2400" dirty="0" smtClean="0"/>
              <a:t>Primeira apresentação da TRI:</a:t>
            </a:r>
            <a:br>
              <a:rPr lang="pt-BR" sz="2400" dirty="0" smtClean="0"/>
            </a:br>
            <a:r>
              <a:rPr lang="pt-BR" sz="2400" dirty="0" smtClean="0"/>
              <a:t>Elementos (parâmetros) do Modelo e Representação Gráfica</a:t>
            </a:r>
            <a:endParaRPr lang="en-US" sz="2400" dirty="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0894"/>
            <a:ext cx="8229600" cy="4997450"/>
          </a:xfrm>
        </p:spPr>
        <p:txBody>
          <a:bodyPr>
            <a:normAutofit/>
          </a:bodyPr>
          <a:lstStyle/>
          <a:p>
            <a:pPr eaLnBrk="1" hangingPunct="1"/>
            <a:r>
              <a:rPr lang="pt-BR" dirty="0"/>
              <a:t>O que é um modelo</a:t>
            </a:r>
          </a:p>
          <a:p>
            <a:pPr lvl="1" algn="just" eaLnBrk="1" hangingPunct="1"/>
            <a:r>
              <a:rPr lang="pt-BR" dirty="0" smtClean="0"/>
              <a:t>“</a:t>
            </a:r>
            <a:r>
              <a:rPr lang="en-US" dirty="0"/>
              <a:t>A mathematical model is an abstract model that uses mathematical language to describe the </a:t>
            </a:r>
            <a:r>
              <a:rPr lang="en-US" dirty="0" err="1"/>
              <a:t>behaviour</a:t>
            </a:r>
            <a:r>
              <a:rPr lang="en-US" dirty="0"/>
              <a:t> of a system”</a:t>
            </a:r>
            <a:endParaRPr lang="pt-BR" dirty="0"/>
          </a:p>
          <a:p>
            <a:pPr eaLnBrk="1" hangingPunct="1"/>
            <a:r>
              <a:rPr lang="pt-BR" dirty="0"/>
              <a:t>Modelo TRI de três parâmetros:</a:t>
            </a:r>
          </a:p>
          <a:p>
            <a:pPr lvl="1" eaLnBrk="1" hangingPunct="1"/>
            <a:r>
              <a:rPr lang="pt-BR" dirty="0"/>
              <a:t>Pessoas</a:t>
            </a:r>
          </a:p>
          <a:p>
            <a:pPr lvl="2" eaLnBrk="1" hangingPunct="1"/>
            <a:r>
              <a:rPr lang="pt-BR" dirty="0" err="1"/>
              <a:t>Theta</a:t>
            </a:r>
            <a:r>
              <a:rPr lang="pt-BR" dirty="0"/>
              <a:t>: dimensão mensurada (-4 a + 4)</a:t>
            </a:r>
          </a:p>
          <a:p>
            <a:pPr lvl="1" eaLnBrk="1" hangingPunct="1"/>
            <a:r>
              <a:rPr lang="pt-BR" dirty="0"/>
              <a:t>Itens </a:t>
            </a:r>
          </a:p>
          <a:p>
            <a:pPr lvl="2" eaLnBrk="1" hangingPunct="1"/>
            <a:r>
              <a:rPr lang="pt-BR" dirty="0"/>
              <a:t>a: discriminação (0,6 a 1,8)</a:t>
            </a:r>
          </a:p>
          <a:p>
            <a:pPr lvl="2" eaLnBrk="1" hangingPunct="1"/>
            <a:r>
              <a:rPr lang="pt-BR" dirty="0"/>
              <a:t>b: dificuldade (-4 a +4)</a:t>
            </a:r>
          </a:p>
          <a:p>
            <a:pPr lvl="2" eaLnBrk="1" hangingPunct="1"/>
            <a:r>
              <a:rPr lang="pt-BR" dirty="0"/>
              <a:t>c: acerto ao acaso (“chute”) (0 a 0,40)</a:t>
            </a:r>
          </a:p>
          <a:p>
            <a:pPr lvl="1" eaLnBrk="1" hangingPunct="1"/>
            <a:r>
              <a:rPr lang="pt-BR" dirty="0"/>
              <a:t>Efeito/Resultado/”</a:t>
            </a:r>
            <a:r>
              <a:rPr lang="pt-BR" dirty="0" err="1"/>
              <a:t>Outcome</a:t>
            </a:r>
            <a:r>
              <a:rPr lang="pt-BR" dirty="0"/>
              <a:t>”</a:t>
            </a:r>
          </a:p>
          <a:p>
            <a:pPr lvl="2" eaLnBrk="1" hangingPunct="1"/>
            <a:r>
              <a:rPr lang="pt-BR" dirty="0"/>
              <a:t>P: probabilidade de acerto (0 a 1) ... Estranho não ...</a:t>
            </a:r>
          </a:p>
          <a:p>
            <a:pPr lvl="2" eaLnBrk="1" hangingPunct="1"/>
            <a:r>
              <a:rPr lang="pt-BR" dirty="0"/>
              <a:t>P (</a:t>
            </a:r>
            <a:r>
              <a:rPr lang="pt-BR" dirty="0" err="1"/>
              <a:t>theta</a:t>
            </a:r>
            <a:r>
              <a:rPr lang="pt-BR" dirty="0"/>
              <a:t>) dado a, b e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84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pt-BR"/>
              <a:t>O  “Modelo”: uma aproximação gráfica (baixo a)</a:t>
            </a:r>
            <a:endParaRPr lang="en-US"/>
          </a:p>
        </p:txBody>
      </p:sp>
      <p:pic>
        <p:nvPicPr>
          <p:cNvPr id="49155" name="Picture 5" descr="Gra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844675"/>
            <a:ext cx="5897562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955800" y="3044825"/>
            <a:ext cx="2895600" cy="2057400"/>
            <a:chOff x="1488" y="2160"/>
            <a:chExt cx="1824" cy="1296"/>
          </a:xfrm>
        </p:grpSpPr>
        <p:sp>
          <p:nvSpPr>
            <p:cNvPr id="49157" name="Line 10"/>
            <p:cNvSpPr>
              <a:spLocks noChangeShapeType="1"/>
            </p:cNvSpPr>
            <p:nvPr/>
          </p:nvSpPr>
          <p:spPr bwMode="auto">
            <a:xfrm flipV="1">
              <a:off x="2880" y="2544"/>
              <a:ext cx="0" cy="91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  <p:sp>
          <p:nvSpPr>
            <p:cNvPr id="49158" name="Line 11"/>
            <p:cNvSpPr>
              <a:spLocks noChangeShapeType="1"/>
            </p:cNvSpPr>
            <p:nvPr/>
          </p:nvSpPr>
          <p:spPr bwMode="auto">
            <a:xfrm flipH="1">
              <a:off x="1488" y="2544"/>
              <a:ext cx="1392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  <p:sp>
          <p:nvSpPr>
            <p:cNvPr id="49159" name="Line 12"/>
            <p:cNvSpPr>
              <a:spLocks noChangeShapeType="1"/>
            </p:cNvSpPr>
            <p:nvPr/>
          </p:nvSpPr>
          <p:spPr bwMode="auto">
            <a:xfrm flipV="1">
              <a:off x="3312" y="2160"/>
              <a:ext cx="0" cy="129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  <p:sp>
          <p:nvSpPr>
            <p:cNvPr id="49160" name="Line 13"/>
            <p:cNvSpPr>
              <a:spLocks noChangeShapeType="1"/>
            </p:cNvSpPr>
            <p:nvPr/>
          </p:nvSpPr>
          <p:spPr bwMode="auto">
            <a:xfrm flipH="1">
              <a:off x="1488" y="2160"/>
              <a:ext cx="182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13690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/>
              <a:t>Alta discriminação ... a</a:t>
            </a:r>
            <a:endParaRPr lang="en-US"/>
          </a:p>
        </p:txBody>
      </p:sp>
      <p:pic>
        <p:nvPicPr>
          <p:cNvPr id="51203" name="Picture 4" descr="Gra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700213"/>
            <a:ext cx="5897563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100263" y="2366963"/>
            <a:ext cx="2895600" cy="2590800"/>
            <a:chOff x="1488" y="1824"/>
            <a:chExt cx="1824" cy="1632"/>
          </a:xfrm>
        </p:grpSpPr>
        <p:sp>
          <p:nvSpPr>
            <p:cNvPr id="51205" name="Line 9"/>
            <p:cNvSpPr>
              <a:spLocks noChangeShapeType="1"/>
            </p:cNvSpPr>
            <p:nvPr/>
          </p:nvSpPr>
          <p:spPr bwMode="auto">
            <a:xfrm flipV="1">
              <a:off x="2832" y="2976"/>
              <a:ext cx="0" cy="48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  <p:sp>
          <p:nvSpPr>
            <p:cNvPr id="51206" name="Line 10"/>
            <p:cNvSpPr>
              <a:spLocks noChangeShapeType="1"/>
            </p:cNvSpPr>
            <p:nvPr/>
          </p:nvSpPr>
          <p:spPr bwMode="auto">
            <a:xfrm flipV="1">
              <a:off x="3312" y="1824"/>
              <a:ext cx="0" cy="163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  <p:sp>
          <p:nvSpPr>
            <p:cNvPr id="51207" name="Line 11"/>
            <p:cNvSpPr>
              <a:spLocks noChangeShapeType="1"/>
            </p:cNvSpPr>
            <p:nvPr/>
          </p:nvSpPr>
          <p:spPr bwMode="auto">
            <a:xfrm flipH="1">
              <a:off x="1488" y="2976"/>
              <a:ext cx="134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  <p:sp>
          <p:nvSpPr>
            <p:cNvPr id="51208" name="Line 12"/>
            <p:cNvSpPr>
              <a:spLocks noChangeShapeType="1"/>
            </p:cNvSpPr>
            <p:nvPr/>
          </p:nvSpPr>
          <p:spPr bwMode="auto">
            <a:xfrm flipH="1">
              <a:off x="1488" y="1824"/>
              <a:ext cx="182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543664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/>
              <a:t>Parâmetro b ...</a:t>
            </a:r>
            <a:endParaRPr lang="en-US"/>
          </a:p>
        </p:txBody>
      </p:sp>
      <p:pic>
        <p:nvPicPr>
          <p:cNvPr id="53251" name="Picture 4" descr="Gra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1700213"/>
            <a:ext cx="5897563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68538" y="3284538"/>
            <a:ext cx="727075" cy="1655762"/>
            <a:chOff x="1488" y="1824"/>
            <a:chExt cx="912" cy="1632"/>
          </a:xfrm>
        </p:grpSpPr>
        <p:sp>
          <p:nvSpPr>
            <p:cNvPr id="53253" name="Line 6"/>
            <p:cNvSpPr>
              <a:spLocks noChangeShapeType="1"/>
            </p:cNvSpPr>
            <p:nvPr/>
          </p:nvSpPr>
          <p:spPr bwMode="auto">
            <a:xfrm flipV="1">
              <a:off x="2400" y="1824"/>
              <a:ext cx="0" cy="163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  <p:sp>
          <p:nvSpPr>
            <p:cNvPr id="53254" name="Line 7"/>
            <p:cNvSpPr>
              <a:spLocks noChangeShapeType="1"/>
            </p:cNvSpPr>
            <p:nvPr/>
          </p:nvSpPr>
          <p:spPr bwMode="auto">
            <a:xfrm flipH="1">
              <a:off x="1488" y="1824"/>
              <a:ext cx="912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44628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/>
              <a:t>B alto ....</a:t>
            </a:r>
            <a:endParaRPr lang="en-US"/>
          </a:p>
        </p:txBody>
      </p:sp>
      <p:pic>
        <p:nvPicPr>
          <p:cNvPr id="55299" name="Picture 5" descr="Gra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1700213"/>
            <a:ext cx="5897562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124075" y="3284538"/>
            <a:ext cx="3581400" cy="1752600"/>
            <a:chOff x="1488" y="2352"/>
            <a:chExt cx="2256" cy="1104"/>
          </a:xfrm>
        </p:grpSpPr>
        <p:sp>
          <p:nvSpPr>
            <p:cNvPr id="55301" name="Line 10"/>
            <p:cNvSpPr>
              <a:spLocks noChangeShapeType="1"/>
            </p:cNvSpPr>
            <p:nvPr/>
          </p:nvSpPr>
          <p:spPr bwMode="auto">
            <a:xfrm flipV="1">
              <a:off x="3744" y="2352"/>
              <a:ext cx="0" cy="110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  <p:sp>
          <p:nvSpPr>
            <p:cNvPr id="55302" name="Line 11"/>
            <p:cNvSpPr>
              <a:spLocks noChangeShapeType="1"/>
            </p:cNvSpPr>
            <p:nvPr/>
          </p:nvSpPr>
          <p:spPr bwMode="auto">
            <a:xfrm flipH="1">
              <a:off x="1488" y="2352"/>
              <a:ext cx="225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525317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/>
              <a:t>Parâmetro c (= 0)</a:t>
            </a:r>
            <a:endParaRPr lang="en-US"/>
          </a:p>
        </p:txBody>
      </p:sp>
      <p:pic>
        <p:nvPicPr>
          <p:cNvPr id="57347" name="Picture 4" descr="Gra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341438"/>
            <a:ext cx="6337300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1022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/>
              <a:t>c &gt; 0 ...</a:t>
            </a:r>
            <a:endParaRPr lang="en-US"/>
          </a:p>
        </p:txBody>
      </p:sp>
      <p:pic>
        <p:nvPicPr>
          <p:cNvPr id="59395" name="Picture 6" descr="Grap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1484313"/>
            <a:ext cx="5897563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6" name="Line 8"/>
          <p:cNvSpPr>
            <a:spLocks noChangeShapeType="1"/>
          </p:cNvSpPr>
          <p:nvPr/>
        </p:nvSpPr>
        <p:spPr bwMode="auto">
          <a:xfrm>
            <a:off x="2100263" y="4132263"/>
            <a:ext cx="4267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3014663" y="4132263"/>
            <a:ext cx="0" cy="6096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325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/>
              <a:t>Abstraindo .....</a:t>
            </a:r>
            <a:endParaRPr lang="en-US"/>
          </a:p>
        </p:txBody>
      </p:sp>
      <p:pic>
        <p:nvPicPr>
          <p:cNvPr id="61443" name="Picture 4" descr="crap23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0894"/>
            <a:ext cx="7200900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883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Como fica representado um teste ?</a:t>
            </a:r>
          </a:p>
        </p:txBody>
      </p:sp>
      <p:pic>
        <p:nvPicPr>
          <p:cNvPr id="63491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0"/>
            <a:ext cx="8405813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9394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"/>
            <a:ext cx="6553200" cy="647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777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1062474" y="121023"/>
            <a:ext cx="7705995" cy="1429871"/>
          </a:xfrm>
        </p:spPr>
        <p:txBody>
          <a:bodyPr>
            <a:normAutofit/>
          </a:bodyPr>
          <a:lstStyle/>
          <a:p>
            <a:r>
              <a:rPr lang="pt-BR" sz="3200" dirty="0" smtClean="0"/>
              <a:t>Matriz de dado clássica para representação via CCI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Aft>
                <a:spcPts val="600"/>
              </a:spcAft>
            </a:pPr>
            <a:r>
              <a:rPr lang="pt-BR" dirty="0" smtClean="0"/>
              <a:t>TRI: Modelo matemático</a:t>
            </a:r>
          </a:p>
          <a:p>
            <a:pPr lvl="1" algn="just">
              <a:spcAft>
                <a:spcPts val="600"/>
              </a:spcAft>
            </a:pPr>
            <a:r>
              <a:rPr lang="pt-BR" dirty="0" smtClean="0"/>
              <a:t>Fórmulas e parâmetros</a:t>
            </a:r>
          </a:p>
          <a:p>
            <a:pPr lvl="1" algn="just">
              <a:spcAft>
                <a:spcPts val="600"/>
              </a:spcAft>
            </a:pPr>
            <a:r>
              <a:rPr lang="pt-BR" dirty="0" smtClean="0"/>
              <a:t>Dados (observação)</a:t>
            </a:r>
          </a:p>
          <a:p>
            <a:pPr lvl="1" algn="just">
              <a:spcAft>
                <a:spcPts val="600"/>
              </a:spcAft>
            </a:pPr>
            <a:r>
              <a:rPr lang="pt-BR" dirty="0" smtClean="0"/>
              <a:t>Calibração (resolução das equações, estimação dos parâmetros do modelo)</a:t>
            </a:r>
          </a:p>
          <a:p>
            <a:pPr lvl="1" algn="just">
              <a:spcAft>
                <a:spcPts val="600"/>
              </a:spcAft>
            </a:pPr>
            <a:r>
              <a:rPr lang="pt-BR" dirty="0" smtClean="0"/>
              <a:t>Controle de qualidade: cálculo dos resíduos (quanto a representação corresponde à observação)</a:t>
            </a:r>
          </a:p>
          <a:p>
            <a:pPr algn="just">
              <a:spcAft>
                <a:spcPts val="600"/>
              </a:spcAft>
            </a:pPr>
            <a:r>
              <a:rPr lang="pt-BR" dirty="0" smtClean="0"/>
              <a:t>Como organizo os dados para calcular os parâmetros do modelo ?</a:t>
            </a:r>
          </a:p>
          <a:p>
            <a:pPr lvl="1" algn="just" eaLnBrk="1" hangingPunct="1"/>
            <a:r>
              <a:rPr lang="pt-BR" dirty="0" smtClean="0"/>
              <a:t>Planilha do </a:t>
            </a:r>
            <a:r>
              <a:rPr lang="pt-BR" dirty="0" err="1" smtClean="0"/>
              <a:t>GfRI</a:t>
            </a:r>
            <a:endParaRPr lang="pt-BR" dirty="0" smtClean="0"/>
          </a:p>
          <a:p>
            <a:pPr lvl="2" algn="just" eaLnBrk="1" hangingPunct="1"/>
            <a:r>
              <a:rPr lang="pt-BR" dirty="0" smtClean="0"/>
              <a:t>Insight sobre a transição do modelo clássico para a TRI a partir dos dados observados</a:t>
            </a:r>
          </a:p>
          <a:p>
            <a:pPr>
              <a:spcAft>
                <a:spcPts val="600"/>
              </a:spcAft>
            </a:pPr>
            <a:endParaRPr lang="pt-BR" dirty="0" smtClean="0"/>
          </a:p>
          <a:p>
            <a:pPr lvl="1">
              <a:spcAft>
                <a:spcPts val="600"/>
              </a:spcAft>
              <a:buFont typeface="Wingdings" charset="2"/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13578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Exerc</a:t>
            </a:r>
            <a:r>
              <a:rPr lang="en-US" dirty="0" err="1" smtClean="0"/>
              <a:t>ício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XCALIBRE e WINSTEPS</a:t>
            </a:r>
          </a:p>
          <a:p>
            <a:r>
              <a:rPr lang="en-US" dirty="0" err="1" smtClean="0"/>
              <a:t>Arquivo</a:t>
            </a:r>
            <a:r>
              <a:rPr lang="en-US" dirty="0" smtClean="0"/>
              <a:t> BPR-5i e INV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4419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023"/>
            <a:ext cx="7770813" cy="1051233"/>
          </a:xfrm>
        </p:spPr>
        <p:txBody>
          <a:bodyPr>
            <a:normAutofit/>
          </a:bodyPr>
          <a:lstStyle/>
          <a:p>
            <a:pPr eaLnBrk="1" hangingPunct="1"/>
            <a:r>
              <a:rPr lang="pt-BR" sz="3200" dirty="0">
                <a:cs typeface="Arial" charset="0"/>
              </a:rPr>
              <a:t>Programas</a:t>
            </a:r>
            <a:endParaRPr lang="en-US" sz="3200" dirty="0">
              <a:cs typeface="Arial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12710"/>
            <a:ext cx="7770813" cy="4257022"/>
          </a:xfrm>
        </p:spPr>
        <p:txBody>
          <a:bodyPr>
            <a:normAutofit/>
          </a:bodyPr>
          <a:lstStyle/>
          <a:p>
            <a:pPr eaLnBrk="1" hangingPunct="1"/>
            <a:r>
              <a:rPr lang="pt-BR" sz="1600" dirty="0" smtClean="0">
                <a:cs typeface="Arial" charset="0"/>
              </a:rPr>
              <a:t>XCALIBRE </a:t>
            </a:r>
            <a:r>
              <a:rPr lang="pt-BR" sz="1600" dirty="0">
                <a:cs typeface="Arial" charset="0"/>
              </a:rPr>
              <a:t>- </a:t>
            </a:r>
            <a:r>
              <a:rPr lang="pt-BR" sz="1600" i="1" dirty="0">
                <a:cs typeface="Arial" charset="0"/>
              </a:rPr>
              <a:t>Marginal </a:t>
            </a:r>
            <a:r>
              <a:rPr lang="pt-BR" sz="1600" i="1" dirty="0" err="1">
                <a:cs typeface="Arial" charset="0"/>
              </a:rPr>
              <a:t>Maximum-Likelihood</a:t>
            </a:r>
            <a:r>
              <a:rPr lang="pt-BR" sz="1600" i="1" dirty="0">
                <a:cs typeface="Arial" charset="0"/>
              </a:rPr>
              <a:t> </a:t>
            </a:r>
            <a:r>
              <a:rPr lang="pt-BR" sz="1600" i="1" dirty="0" err="1">
                <a:cs typeface="Arial" charset="0"/>
              </a:rPr>
              <a:t>Estimation</a:t>
            </a:r>
            <a:r>
              <a:rPr lang="pt-BR" sz="1600" i="1" dirty="0">
                <a:cs typeface="Arial" charset="0"/>
              </a:rPr>
              <a:t> </a:t>
            </a:r>
            <a:r>
              <a:rPr lang="pt-BR" sz="1600" i="1" dirty="0" err="1">
                <a:cs typeface="Arial" charset="0"/>
              </a:rPr>
              <a:t>Program</a:t>
            </a:r>
            <a:endParaRPr lang="pt-BR" sz="1600" i="1" dirty="0">
              <a:cs typeface="Arial" charset="0"/>
            </a:endParaRPr>
          </a:p>
          <a:p>
            <a:pPr lvl="1" eaLnBrk="1" hangingPunct="1"/>
            <a:r>
              <a:rPr lang="pt-BR" sz="1400" dirty="0">
                <a:ea typeface="Arial" charset="0"/>
                <a:cs typeface="Arial" charset="0"/>
              </a:rPr>
              <a:t>Faz análise pela TRI de empregando o modelo de 2 ou 3 parâmetros </a:t>
            </a:r>
          </a:p>
          <a:p>
            <a:pPr lvl="1" eaLnBrk="1" hangingPunct="1"/>
            <a:r>
              <a:rPr lang="pt-BR" sz="1400" dirty="0">
                <a:ea typeface="Arial" charset="0"/>
                <a:cs typeface="Arial" charset="0"/>
              </a:rPr>
              <a:t>Estima parâmetros para os itens e escores </a:t>
            </a:r>
            <a:r>
              <a:rPr lang="pt-BR" sz="1400" dirty="0" err="1">
                <a:ea typeface="Arial" charset="0"/>
                <a:cs typeface="Arial" charset="0"/>
              </a:rPr>
              <a:t>theta</a:t>
            </a:r>
            <a:r>
              <a:rPr lang="pt-BR" sz="1400" dirty="0">
                <a:ea typeface="Arial" charset="0"/>
                <a:cs typeface="Arial" charset="0"/>
              </a:rPr>
              <a:t> para os sujeitos</a:t>
            </a:r>
          </a:p>
          <a:p>
            <a:pPr lvl="1" eaLnBrk="1" hangingPunct="1"/>
            <a:r>
              <a:rPr lang="pt-BR" sz="1400" dirty="0">
                <a:ea typeface="Arial" charset="0"/>
                <a:cs typeface="Arial" charset="0"/>
              </a:rPr>
              <a:t>Faz também análises clássicas </a:t>
            </a:r>
          </a:p>
          <a:p>
            <a:pPr eaLnBrk="1" hangingPunct="1"/>
            <a:r>
              <a:rPr lang="pt-BR" sz="1600" dirty="0" smtClean="0">
                <a:cs typeface="Arial" charset="0"/>
              </a:rPr>
              <a:t>WINSTEPS</a:t>
            </a:r>
            <a:endParaRPr lang="pt-BR" sz="1600" dirty="0">
              <a:cs typeface="Arial" charset="0"/>
            </a:endParaRPr>
          </a:p>
          <a:p>
            <a:pPr lvl="1" eaLnBrk="1" hangingPunct="1"/>
            <a:r>
              <a:rPr lang="pt-BR" sz="1400" dirty="0">
                <a:ea typeface="Arial" charset="0"/>
                <a:cs typeface="Arial" charset="0"/>
              </a:rPr>
              <a:t>Faz análise empregando o modelo de </a:t>
            </a:r>
            <a:r>
              <a:rPr lang="pt-BR" sz="1400" dirty="0" err="1">
                <a:ea typeface="Arial" charset="0"/>
                <a:cs typeface="Arial" charset="0"/>
              </a:rPr>
              <a:t>Rasch</a:t>
            </a:r>
            <a:r>
              <a:rPr lang="pt-BR" sz="1400" dirty="0">
                <a:ea typeface="Arial" charset="0"/>
                <a:cs typeface="Arial" charset="0"/>
              </a:rPr>
              <a:t> e também Modelo de Créditos Parciais ou Pontuação </a:t>
            </a:r>
            <a:r>
              <a:rPr lang="pt-BR" sz="1400" dirty="0" smtClean="0">
                <a:ea typeface="Arial" charset="0"/>
                <a:cs typeface="Arial" charset="0"/>
              </a:rPr>
              <a:t>Graduada</a:t>
            </a:r>
            <a:endParaRPr lang="pt-BR" sz="1400" dirty="0">
              <a:ea typeface="Arial" charset="0"/>
              <a:cs typeface="Arial" charset="0"/>
            </a:endParaRPr>
          </a:p>
          <a:p>
            <a:pPr eaLnBrk="1" hangingPunct="1"/>
            <a:r>
              <a:rPr lang="pt-BR" sz="1600" dirty="0">
                <a:cs typeface="Arial" charset="0"/>
              </a:rPr>
              <a:t>TEXTPAD</a:t>
            </a:r>
          </a:p>
          <a:p>
            <a:pPr lvl="1" eaLnBrk="1" hangingPunct="1"/>
            <a:r>
              <a:rPr lang="pt-BR" sz="1400" dirty="0">
                <a:ea typeface="Arial" charset="0"/>
                <a:cs typeface="Arial" charset="0"/>
              </a:rPr>
              <a:t>Programa para edição de Texto</a:t>
            </a:r>
          </a:p>
        </p:txBody>
      </p:sp>
    </p:spTree>
    <p:extLst>
      <p:ext uri="{BB962C8B-B14F-4D97-AF65-F5344CB8AC3E}">
        <p14:creationId xmlns:p14="http://schemas.microsoft.com/office/powerpoint/2010/main" val="3159145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1800">
                <a:latin typeface="Verdana" charset="0"/>
                <a:cs typeface="Arial" charset="0"/>
              </a:rPr>
              <a:t>Formato dos arquivos de dados para análise no ITEMAN e XCALIBRE</a:t>
            </a:r>
            <a:endParaRPr lang="en-US" sz="1800">
              <a:latin typeface="Verdana" charset="0"/>
              <a:cs typeface="Arial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4849536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 30 O N  5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143534243521132435241342351423   KEY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555555555555555555555555555555   NO. ALTERNATIVES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YYYYYYYYYYYYYYYYYYYYYYYYYYYYYY   ITEMS TO INCLUDE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EX001543542143554321542345134332413   EXAMINEE #1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EX002143534244522133OO2542531342513   EXAMINEE #2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EX003143534223521132435244342351233   EXAMINEE #3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EX004143534243521132435241342352NNN   EXAMINEE #4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EX005143534243412132435452132341323   EXAMINEE #5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.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.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.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endParaRPr lang="en-US" sz="1400" dirty="0">
              <a:latin typeface="Courier New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endParaRPr lang="en-US" sz="1400" dirty="0">
              <a:latin typeface="Courier New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A data file consists of five primary components:  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endParaRPr lang="en-US" sz="1400" dirty="0">
              <a:latin typeface="Courier New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1.	</a:t>
            </a:r>
            <a:r>
              <a:rPr lang="en-US" sz="1400" dirty="0" err="1">
                <a:latin typeface="Courier New" charset="0"/>
                <a:cs typeface="Arial" charset="0"/>
              </a:rPr>
              <a:t>Linha</a:t>
            </a:r>
            <a:r>
              <a:rPr lang="en-US" sz="1400" dirty="0">
                <a:latin typeface="Courier New" charset="0"/>
                <a:cs typeface="Arial" charset="0"/>
              </a:rPr>
              <a:t> de </a:t>
            </a:r>
            <a:r>
              <a:rPr lang="en-US" sz="1400" dirty="0" err="1">
                <a:latin typeface="Courier New" charset="0"/>
                <a:cs typeface="Arial" charset="0"/>
              </a:rPr>
              <a:t>controle</a:t>
            </a:r>
            <a:r>
              <a:rPr lang="en-US" sz="1400" dirty="0">
                <a:latin typeface="Courier New" charset="0"/>
                <a:cs typeface="Arial" charset="0"/>
              </a:rPr>
              <a:t> </a:t>
            </a:r>
            <a:r>
              <a:rPr lang="en-US" sz="1400" dirty="0" err="1">
                <a:latin typeface="Courier New" charset="0"/>
                <a:cs typeface="Arial" charset="0"/>
              </a:rPr>
              <a:t>descrevendo</a:t>
            </a:r>
            <a:r>
              <a:rPr lang="en-US" sz="1400" dirty="0">
                <a:latin typeface="Courier New" charset="0"/>
                <a:cs typeface="Arial" charset="0"/>
              </a:rPr>
              <a:t> o dado;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2.	</a:t>
            </a:r>
            <a:r>
              <a:rPr lang="en-US" sz="1400" dirty="0" err="1">
                <a:latin typeface="Courier New" charset="0"/>
                <a:cs typeface="Arial" charset="0"/>
              </a:rPr>
              <a:t>Linha</a:t>
            </a:r>
            <a:r>
              <a:rPr lang="en-US" sz="1400" dirty="0">
                <a:latin typeface="Courier New" charset="0"/>
                <a:cs typeface="Arial" charset="0"/>
              </a:rPr>
              <a:t> com o </a:t>
            </a:r>
            <a:r>
              <a:rPr lang="en-US" sz="1400" dirty="0" err="1">
                <a:latin typeface="Courier New" charset="0"/>
                <a:cs typeface="Arial" charset="0"/>
              </a:rPr>
              <a:t>Gabarito</a:t>
            </a:r>
            <a:r>
              <a:rPr lang="en-US" sz="1400" dirty="0">
                <a:latin typeface="Courier New" charset="0"/>
                <a:cs typeface="Arial" charset="0"/>
              </a:rPr>
              <a:t>;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3.	</a:t>
            </a:r>
            <a:r>
              <a:rPr lang="en-US" sz="1400" dirty="0" err="1">
                <a:latin typeface="Courier New" charset="0"/>
                <a:cs typeface="Arial" charset="0"/>
              </a:rPr>
              <a:t>Linha</a:t>
            </a:r>
            <a:r>
              <a:rPr lang="en-US" sz="1400" dirty="0">
                <a:latin typeface="Courier New" charset="0"/>
                <a:cs typeface="Arial" charset="0"/>
              </a:rPr>
              <a:t> com o </a:t>
            </a:r>
            <a:r>
              <a:rPr lang="en-US" sz="1400" dirty="0" err="1">
                <a:latin typeface="Courier New" charset="0"/>
                <a:cs typeface="Arial" charset="0"/>
              </a:rPr>
              <a:t>número</a:t>
            </a:r>
            <a:r>
              <a:rPr lang="en-US" sz="1400" dirty="0">
                <a:latin typeface="Courier New" charset="0"/>
                <a:cs typeface="Arial" charset="0"/>
              </a:rPr>
              <a:t> de </a:t>
            </a:r>
            <a:r>
              <a:rPr lang="en-US" sz="1400" dirty="0" err="1">
                <a:latin typeface="Courier New" charset="0"/>
                <a:cs typeface="Arial" charset="0"/>
              </a:rPr>
              <a:t>alternativas</a:t>
            </a:r>
            <a:r>
              <a:rPr lang="en-US" sz="1400" dirty="0">
                <a:latin typeface="Courier New" charset="0"/>
                <a:cs typeface="Arial" charset="0"/>
              </a:rPr>
              <a:t>;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4.	</a:t>
            </a:r>
            <a:r>
              <a:rPr lang="en-US" sz="1400" dirty="0" err="1">
                <a:latin typeface="Courier New" charset="0"/>
                <a:cs typeface="Arial" charset="0"/>
              </a:rPr>
              <a:t>Linha</a:t>
            </a:r>
            <a:r>
              <a:rPr lang="en-US" sz="1400" dirty="0">
                <a:latin typeface="Courier New" charset="0"/>
                <a:cs typeface="Arial" charset="0"/>
              </a:rPr>
              <a:t> </a:t>
            </a:r>
            <a:r>
              <a:rPr lang="en-US" sz="1400" dirty="0" err="1">
                <a:latin typeface="Courier New" charset="0"/>
                <a:cs typeface="Arial" charset="0"/>
              </a:rPr>
              <a:t>especificando</a:t>
            </a:r>
            <a:r>
              <a:rPr lang="en-US" sz="1400" dirty="0">
                <a:latin typeface="Courier New" charset="0"/>
                <a:cs typeface="Arial" charset="0"/>
              </a:rPr>
              <a:t> </a:t>
            </a:r>
            <a:r>
              <a:rPr lang="en-US" sz="1400" dirty="0" err="1">
                <a:latin typeface="Courier New" charset="0"/>
                <a:cs typeface="Arial" charset="0"/>
              </a:rPr>
              <a:t>os</a:t>
            </a:r>
            <a:r>
              <a:rPr lang="en-US" sz="1400" dirty="0">
                <a:latin typeface="Courier New" charset="0"/>
                <a:cs typeface="Arial" charset="0"/>
              </a:rPr>
              <a:t> </a:t>
            </a:r>
            <a:r>
              <a:rPr lang="en-US" sz="1400" dirty="0" err="1">
                <a:latin typeface="Courier New" charset="0"/>
                <a:cs typeface="Arial" charset="0"/>
              </a:rPr>
              <a:t>itens</a:t>
            </a:r>
            <a:r>
              <a:rPr lang="en-US" sz="1400" dirty="0">
                <a:latin typeface="Courier New" charset="0"/>
                <a:cs typeface="Arial" charset="0"/>
              </a:rPr>
              <a:t> a </a:t>
            </a:r>
            <a:r>
              <a:rPr lang="en-US" sz="1400" dirty="0" err="1">
                <a:latin typeface="Courier New" charset="0"/>
                <a:cs typeface="Arial" charset="0"/>
              </a:rPr>
              <a:t>incluir</a:t>
            </a:r>
            <a:r>
              <a:rPr lang="en-US" sz="1400" dirty="0">
                <a:latin typeface="Courier New" charset="0"/>
                <a:cs typeface="Arial" charset="0"/>
              </a:rPr>
              <a:t> </a:t>
            </a:r>
            <a:r>
              <a:rPr lang="en-US" sz="1400" dirty="0" err="1">
                <a:latin typeface="Courier New" charset="0"/>
                <a:cs typeface="Arial" charset="0"/>
              </a:rPr>
              <a:t>nas</a:t>
            </a:r>
            <a:r>
              <a:rPr lang="en-US" sz="1400" dirty="0">
                <a:latin typeface="Courier New" charset="0"/>
                <a:cs typeface="Arial" charset="0"/>
              </a:rPr>
              <a:t> </a:t>
            </a:r>
            <a:r>
              <a:rPr lang="en-US" sz="1400" dirty="0" err="1">
                <a:latin typeface="Courier New" charset="0"/>
                <a:cs typeface="Arial" charset="0"/>
              </a:rPr>
              <a:t>análises</a:t>
            </a:r>
            <a:r>
              <a:rPr lang="en-US" sz="1400" dirty="0">
                <a:latin typeface="Courier New" charset="0"/>
                <a:cs typeface="Arial" charset="0"/>
              </a:rPr>
              <a:t>; e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5.	</a:t>
            </a:r>
            <a:r>
              <a:rPr lang="en-US" sz="1400" dirty="0" err="1">
                <a:latin typeface="Courier New" charset="0"/>
                <a:cs typeface="Arial" charset="0"/>
              </a:rPr>
              <a:t>Os</a:t>
            </a:r>
            <a:r>
              <a:rPr lang="en-US" sz="1400" dirty="0">
                <a:latin typeface="Courier New" charset="0"/>
                <a:cs typeface="Arial" charset="0"/>
              </a:rPr>
              <a:t> dados …</a:t>
            </a:r>
          </a:p>
          <a:p>
            <a:pPr eaLnBrk="1" hangingPunct="1">
              <a:spcBef>
                <a:spcPts val="0"/>
              </a:spcBef>
              <a:buFont typeface="Wingdings" charset="0"/>
              <a:buNone/>
            </a:pPr>
            <a:r>
              <a:rPr lang="en-US" sz="1400" dirty="0">
                <a:latin typeface="Courier New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3657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024"/>
            <a:ext cx="7770813" cy="986356"/>
          </a:xfrm>
        </p:spPr>
        <p:txBody>
          <a:bodyPr>
            <a:normAutofit/>
          </a:bodyPr>
          <a:lstStyle/>
          <a:p>
            <a:pPr eaLnBrk="1" hangingPunct="1"/>
            <a:r>
              <a:rPr lang="pt-BR" sz="2800" dirty="0">
                <a:cs typeface="Arial" charset="0"/>
              </a:rPr>
              <a:t>Dados .... </a:t>
            </a:r>
            <a:r>
              <a:rPr lang="pt-BR" sz="2800" dirty="0" smtClean="0">
                <a:cs typeface="Arial" charset="0"/>
              </a:rPr>
              <a:t>.linha </a:t>
            </a:r>
            <a:r>
              <a:rPr lang="pt-BR" sz="2800" dirty="0">
                <a:cs typeface="Arial" charset="0"/>
              </a:rPr>
              <a:t>de controle</a:t>
            </a:r>
            <a:endParaRPr lang="en-US" sz="2800" dirty="0">
              <a:cs typeface="Arial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07379"/>
            <a:ext cx="8229600" cy="2409387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cs typeface="Arial" charset="0"/>
              </a:rPr>
              <a:t>1-3	</a:t>
            </a:r>
            <a:r>
              <a:rPr lang="en-US" dirty="0" err="1">
                <a:cs typeface="Arial" charset="0"/>
              </a:rPr>
              <a:t>Número</a:t>
            </a:r>
            <a:r>
              <a:rPr lang="en-US" dirty="0">
                <a:cs typeface="Arial" charset="0"/>
              </a:rPr>
              <a:t> de </a:t>
            </a:r>
            <a:r>
              <a:rPr lang="en-US" dirty="0" err="1">
                <a:cs typeface="Arial" charset="0"/>
              </a:rPr>
              <a:t>itens</a:t>
            </a:r>
            <a:r>
              <a:rPr lang="en-US" dirty="0">
                <a:cs typeface="Arial" charset="0"/>
              </a:rPr>
              <a:t> (</a:t>
            </a:r>
            <a:r>
              <a:rPr lang="en-US" dirty="0" err="1">
                <a:cs typeface="Arial" charset="0"/>
              </a:rPr>
              <a:t>maximo</a:t>
            </a:r>
            <a:r>
              <a:rPr lang="en-US" dirty="0">
                <a:cs typeface="Arial" charset="0"/>
              </a:rPr>
              <a:t> 750)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cs typeface="Arial" charset="0"/>
              </a:rPr>
              <a:t>4	</a:t>
            </a:r>
            <a:r>
              <a:rPr lang="en-US" dirty="0" err="1">
                <a:cs typeface="Arial" charset="0"/>
              </a:rPr>
              <a:t>Espaço</a:t>
            </a:r>
            <a:endParaRPr lang="en-US" dirty="0">
              <a:cs typeface="Arial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cs typeface="Arial" charset="0"/>
              </a:rPr>
              <a:t>5	</a:t>
            </a:r>
            <a:r>
              <a:rPr lang="en-US" dirty="0" err="1">
                <a:cs typeface="Arial" charset="0"/>
              </a:rPr>
              <a:t>Código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Alfanumérico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para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respostas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omitidas</a:t>
            </a:r>
            <a:r>
              <a:rPr lang="en-US" dirty="0">
                <a:cs typeface="Arial" charset="0"/>
              </a:rPr>
              <a:t> 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cs typeface="Arial" charset="0"/>
              </a:rPr>
              <a:t>6	</a:t>
            </a:r>
            <a:r>
              <a:rPr lang="en-US" dirty="0" err="1">
                <a:cs typeface="Arial" charset="0"/>
              </a:rPr>
              <a:t>Espaço</a:t>
            </a:r>
            <a:endParaRPr lang="en-US" dirty="0">
              <a:cs typeface="Arial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cs typeface="Arial" charset="0"/>
              </a:rPr>
              <a:t>7	</a:t>
            </a:r>
            <a:r>
              <a:rPr lang="en-US" dirty="0" err="1">
                <a:cs typeface="Arial" charset="0"/>
              </a:rPr>
              <a:t>Código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Alfanumerico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para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respostas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que</a:t>
            </a:r>
            <a:r>
              <a:rPr lang="en-US" dirty="0">
                <a:cs typeface="Arial" charset="0"/>
              </a:rPr>
              <a:t> o </a:t>
            </a:r>
            <a:r>
              <a:rPr lang="en-US" dirty="0" err="1">
                <a:cs typeface="Arial" charset="0"/>
              </a:rPr>
              <a:t>sujeito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não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chegou</a:t>
            </a:r>
            <a:endParaRPr lang="en-US" dirty="0">
              <a:cs typeface="Arial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cs typeface="Arial" charset="0"/>
              </a:rPr>
              <a:t>8	</a:t>
            </a:r>
            <a:r>
              <a:rPr lang="en-US" dirty="0" err="1">
                <a:cs typeface="Arial" charset="0"/>
              </a:rPr>
              <a:t>Espaço</a:t>
            </a:r>
            <a:endParaRPr lang="en-US" dirty="0">
              <a:cs typeface="Arial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cs typeface="Arial" charset="0"/>
              </a:rPr>
              <a:t>9-10	</a:t>
            </a:r>
            <a:r>
              <a:rPr lang="en-US" dirty="0" err="1">
                <a:cs typeface="Arial" charset="0"/>
              </a:rPr>
              <a:t>Número</a:t>
            </a:r>
            <a:r>
              <a:rPr lang="en-US" dirty="0">
                <a:cs typeface="Arial" charset="0"/>
              </a:rPr>
              <a:t> de </a:t>
            </a:r>
            <a:r>
              <a:rPr lang="en-US" dirty="0" err="1">
                <a:cs typeface="Arial" charset="0"/>
              </a:rPr>
              <a:t>caracteres</a:t>
            </a:r>
            <a:r>
              <a:rPr lang="en-US" dirty="0">
                <a:cs typeface="Arial" charset="0"/>
              </a:rPr>
              <a:t> do </a:t>
            </a:r>
            <a:r>
              <a:rPr lang="en-US" dirty="0" err="1">
                <a:cs typeface="Arial" charset="0"/>
              </a:rPr>
              <a:t>código</a:t>
            </a:r>
            <a:r>
              <a:rPr lang="en-US" dirty="0">
                <a:cs typeface="Arial" charset="0"/>
              </a:rPr>
              <a:t> de </a:t>
            </a:r>
            <a:r>
              <a:rPr lang="en-US" dirty="0" err="1">
                <a:cs typeface="Arial" charset="0"/>
              </a:rPr>
              <a:t>identificação</a:t>
            </a:r>
            <a:r>
              <a:rPr lang="en-US" dirty="0">
                <a:cs typeface="Arial" charset="0"/>
              </a:rPr>
              <a:t> (</a:t>
            </a:r>
            <a:r>
              <a:rPr lang="en-US" dirty="0" err="1">
                <a:cs typeface="Arial" charset="0"/>
              </a:rPr>
              <a:t>maximo</a:t>
            </a:r>
            <a:r>
              <a:rPr lang="en-US" dirty="0">
                <a:cs typeface="Arial" charset="0"/>
              </a:rPr>
              <a:t> 80)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68313" y="3986808"/>
            <a:ext cx="8229600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400" dirty="0">
                <a:latin typeface="Courier New" charset="0"/>
              </a:rPr>
              <a:t> 30 O N  5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400" dirty="0">
                <a:latin typeface="Courier New" charset="0"/>
              </a:rPr>
              <a:t>143534243521132435241342351423   KEY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400" dirty="0">
                <a:latin typeface="Courier New" charset="0"/>
              </a:rPr>
              <a:t>555555555555555555555555555555   NO. ALTERNATIVES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400" dirty="0">
                <a:latin typeface="Courier New" charset="0"/>
              </a:rPr>
              <a:t>YYYYYYYYYYYYYYYYYYYYYYYYYYYYYY   ITEMS TO INCLUDE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400" dirty="0">
                <a:latin typeface="Courier New" charset="0"/>
              </a:rPr>
              <a:t>EX001543542143554321542345134332413   EXAMINEE #1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400" dirty="0">
                <a:latin typeface="Courier New" charset="0"/>
              </a:rPr>
              <a:t>EX002143534244522133OO2542531342513   EXAMINEE #2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400" dirty="0">
                <a:latin typeface="Courier New" charset="0"/>
              </a:rPr>
              <a:t>EX003143534223521132435244342351233   EXAMINEE #3</a:t>
            </a:r>
          </a:p>
        </p:txBody>
      </p:sp>
    </p:spTree>
    <p:extLst>
      <p:ext uri="{BB962C8B-B14F-4D97-AF65-F5344CB8AC3E}">
        <p14:creationId xmlns:p14="http://schemas.microsoft.com/office/powerpoint/2010/main" val="3520945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023"/>
            <a:ext cx="7770813" cy="839769"/>
          </a:xfrm>
        </p:spPr>
        <p:txBody>
          <a:bodyPr>
            <a:normAutofit/>
          </a:bodyPr>
          <a:lstStyle/>
          <a:p>
            <a:pPr eaLnBrk="1" hangingPunct="1"/>
            <a:r>
              <a:rPr lang="pt-BR" sz="2400" dirty="0">
                <a:cs typeface="Arial" charset="0"/>
              </a:rPr>
              <a:t>Dados no WINSTEPS</a:t>
            </a:r>
            <a:endParaRPr lang="en-US" sz="2400" dirty="0">
              <a:cs typeface="Arial" charset="0"/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250825" y="863104"/>
            <a:ext cx="8675688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; a semi-colon means a comment: remove semi-colons as needed.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&amp;INST ; optional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 TITLE = "Put your page heading here"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;Input Data Format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 NAME1 = 1		; column of start of person information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NAMLEN = 30		; maximum length of person information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 ITEM1 = ?		; column of first item-level response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    NI = ??		; number of items = test length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 XWIDE = 1		; number of columns per response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PERSON = Person	; Persons are called ...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  ITEM = Item		; Items are called ...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; DATA =		; data after control specifications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; Data Scoring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  CODES = "01"    ; valid response codes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  KEY1 =         ; key for MCQ items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;User Scaling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UMEAN  = 50             ; user-set item mean - standard is 0.00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USCALE = 10             ; user-scaled measure units - standard is 1.00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UDECIM = 1              ; reported decimal places - standard is 2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MRANGE = 50             ; half-range on maps - standard is 0 (auto-scaled)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&amp;END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;Put item labels here for NI= lines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END LABELS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r>
              <a:rPr lang="en-US" sz="1000" dirty="0">
                <a:latin typeface="Courier New" charset="0"/>
              </a:rPr>
              <a:t>;Put data here - and delete this comment to prevent it being processed as a data line.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charset="0"/>
              <a:buNone/>
            </a:pPr>
            <a:endParaRPr lang="en-US" sz="10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031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tory">
  <a:themeElements>
    <a:clrScheme name="Story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Story">
      <a:maj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Story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Story.thmx</Template>
  <TotalTime>93</TotalTime>
  <Words>745</Words>
  <Application>Microsoft Macintosh PowerPoint</Application>
  <PresentationFormat>On-screen Show (4:3)</PresentationFormat>
  <Paragraphs>160</Paragraphs>
  <Slides>32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Story</vt:lpstr>
      <vt:lpstr>CorelDRAW</vt:lpstr>
      <vt:lpstr>Procedimentos psicométricos para construção de testes: Teoria Clássica dos Testes e Teoria de Resposta ao Item.</vt:lpstr>
      <vt:lpstr>Loevinger</vt:lpstr>
      <vt:lpstr>Estrutura interna</vt:lpstr>
      <vt:lpstr>O que é medida ?</vt:lpstr>
      <vt:lpstr>Modelo de medida (Wright &amp; Stone, 1979)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 e Teoria Clássica dos Testes (TCT)</vt:lpstr>
      <vt:lpstr>PowerPoint Presentation</vt:lpstr>
      <vt:lpstr>Estrutura interna</vt:lpstr>
      <vt:lpstr>Exercício</vt:lpstr>
      <vt:lpstr>O que é TRI</vt:lpstr>
      <vt:lpstr>Primeira apresentação da TRI: Elementos (parâmetros) do Modelo e Representação Gráfica</vt:lpstr>
      <vt:lpstr>O  “Modelo”: uma aproximação gráfica (baixo a)</vt:lpstr>
      <vt:lpstr>Alta discriminação ... a</vt:lpstr>
      <vt:lpstr>Parâmetro b ...</vt:lpstr>
      <vt:lpstr>B alto ....</vt:lpstr>
      <vt:lpstr>Parâmetro c (= 0)</vt:lpstr>
      <vt:lpstr>c &gt; 0 ...</vt:lpstr>
      <vt:lpstr>Abstraindo .....</vt:lpstr>
      <vt:lpstr>Como fica representado um teste ?</vt:lpstr>
      <vt:lpstr>PowerPoint Presentation</vt:lpstr>
      <vt:lpstr>Matriz de dado clássica para representação via CCI</vt:lpstr>
      <vt:lpstr>Exercício</vt:lpstr>
      <vt:lpstr>Programas</vt:lpstr>
      <vt:lpstr>Formato dos arquivos de dados para análise no ITEMAN e XCALIBRE</vt:lpstr>
      <vt:lpstr>Dados .... .linha de controle</vt:lpstr>
      <vt:lpstr>Dados no WINSTEPS</vt:lpstr>
    </vt:vector>
  </TitlesOfParts>
  <Company>USF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Procedimentos psicométricos para construção de testes: Teoria Clássica dos Testes e Teoria de Resposta ao Item.</dc:title>
  <dc:creator>Ricardo Primi</dc:creator>
  <cp:lastModifiedBy>Ricardo Primi</cp:lastModifiedBy>
  <cp:revision>21</cp:revision>
  <dcterms:created xsi:type="dcterms:W3CDTF">2011-05-16T22:08:41Z</dcterms:created>
  <dcterms:modified xsi:type="dcterms:W3CDTF">2011-05-16T23:42:26Z</dcterms:modified>
</cp:coreProperties>
</file>